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1212" r:id="rId2"/>
    <p:sldId id="7401" r:id="rId3"/>
    <p:sldId id="1381" r:id="rId4"/>
    <p:sldId id="1358" r:id="rId5"/>
    <p:sldId id="1229" r:id="rId6"/>
    <p:sldId id="7403" r:id="rId7"/>
    <p:sldId id="7404" r:id="rId8"/>
    <p:sldId id="296" r:id="rId9"/>
    <p:sldId id="1382" r:id="rId10"/>
    <p:sldId id="1383" r:id="rId11"/>
    <p:sldId id="1362" r:id="rId12"/>
    <p:sldId id="6199" r:id="rId13"/>
    <p:sldId id="6200" r:id="rId14"/>
    <p:sldId id="6201" r:id="rId15"/>
    <p:sldId id="6695" r:id="rId16"/>
    <p:sldId id="6698" r:id="rId17"/>
    <p:sldId id="7382" r:id="rId18"/>
    <p:sldId id="7383" r:id="rId19"/>
    <p:sldId id="7030" r:id="rId20"/>
    <p:sldId id="6699" r:id="rId21"/>
    <p:sldId id="1289" r:id="rId22"/>
    <p:sldId id="1119" r:id="rId23"/>
    <p:sldId id="7385" r:id="rId24"/>
    <p:sldId id="291" r:id="rId25"/>
    <p:sldId id="7386" r:id="rId26"/>
    <p:sldId id="7387" r:id="rId27"/>
    <p:sldId id="412" r:id="rId28"/>
    <p:sldId id="289" r:id="rId29"/>
    <p:sldId id="991" r:id="rId30"/>
    <p:sldId id="7405" r:id="rId31"/>
    <p:sldId id="998" r:id="rId32"/>
    <p:sldId id="1002" r:id="rId33"/>
    <p:sldId id="7393" r:id="rId34"/>
    <p:sldId id="292" r:id="rId35"/>
    <p:sldId id="293" r:id="rId36"/>
    <p:sldId id="7406" r:id="rId37"/>
    <p:sldId id="7407" r:id="rId38"/>
    <p:sldId id="335" r:id="rId39"/>
    <p:sldId id="7391" r:id="rId40"/>
    <p:sldId id="7413" r:id="rId41"/>
    <p:sldId id="7411" r:id="rId42"/>
    <p:sldId id="7395" r:id="rId43"/>
    <p:sldId id="7397" r:id="rId44"/>
    <p:sldId id="7412" r:id="rId45"/>
    <p:sldId id="7408" r:id="rId46"/>
    <p:sldId id="7409" r:id="rId47"/>
    <p:sldId id="7399" r:id="rId48"/>
    <p:sldId id="7410" r:id="rId49"/>
    <p:sldId id="415" r:id="rId50"/>
    <p:sldId id="741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imspon" initials="DS" lastIdx="1" clrIdx="0">
    <p:extLst>
      <p:ext uri="{19B8F6BF-5375-455C-9EA6-DF929625EA0E}">
        <p15:presenceInfo xmlns:p15="http://schemas.microsoft.com/office/powerpoint/2012/main" userId="4b3a8f6905ce48aa" providerId="Windows Live"/>
      </p:ext>
    </p:extLst>
  </p:cmAuthor>
  <p:cmAuthor id="2" name="Choder" initials="C" lastIdx="1" clrIdx="1">
    <p:extLst>
      <p:ext uri="{19B8F6BF-5375-455C-9EA6-DF929625EA0E}">
        <p15:presenceInfo xmlns:p15="http://schemas.microsoft.com/office/powerpoint/2012/main" userId="Cho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33"/>
    <a:srgbClr val="008741"/>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7" autoAdjust="0"/>
    <p:restoredTop sz="85263" autoAdjust="0"/>
  </p:normalViewPr>
  <p:slideViewPr>
    <p:cSldViewPr snapToGrid="0" snapToObjects="1">
      <p:cViewPr varScale="1">
        <p:scale>
          <a:sx n="97" d="100"/>
          <a:sy n="97" d="100"/>
        </p:scale>
        <p:origin x="846" y="96"/>
      </p:cViewPr>
      <p:guideLst/>
    </p:cSldViewPr>
  </p:slideViewPr>
  <p:outlineViewPr>
    <p:cViewPr>
      <p:scale>
        <a:sx n="33" d="100"/>
        <a:sy n="33" d="100"/>
      </p:scale>
      <p:origin x="0" y="-104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georg\Dropbox\Projects\6.%20JOSHUA%20(Site%20Monitoring)\6.01%20Leicester%20Trial\6.01-3%20Fusion%20Trial\6.01-3%20Fusion%20Anode%20Results%20Original.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90966754155731"/>
          <c:y val="5.0063394981446629E-2"/>
          <c:w val="0.76126662292213465"/>
          <c:h val="0.72283792650918643"/>
        </c:manualLayout>
      </c:layout>
      <c:scatterChart>
        <c:scatterStyle val="lineMarker"/>
        <c:varyColors val="0"/>
        <c:ser>
          <c:idx val="0"/>
          <c:order val="0"/>
          <c:spPr>
            <a:ln w="31750">
              <a:solidFill>
                <a:schemeClr val="accent1"/>
              </a:solidFill>
            </a:ln>
          </c:spPr>
          <c:marker>
            <c:symbol val="none"/>
          </c:marker>
          <c:xVal>
            <c:numRef>
              <c:f>'Current Datalogger'!$A$9:$A$737</c:f>
              <c:numCache>
                <c:formatCode>General</c:formatCode>
                <c:ptCount val="729"/>
                <c:pt idx="0">
                  <c:v>0.33333333333333331</c:v>
                </c:pt>
                <c:pt idx="1">
                  <c:v>0.5</c:v>
                </c:pt>
                <c:pt idx="2">
                  <c:v>0.66666666666666663</c:v>
                </c:pt>
                <c:pt idx="3">
                  <c:v>0.83333333333333326</c:v>
                </c:pt>
                <c:pt idx="4">
                  <c:v>0.99999999999999989</c:v>
                </c:pt>
                <c:pt idx="5">
                  <c:v>1.1666666666666665</c:v>
                </c:pt>
                <c:pt idx="6">
                  <c:v>1.3333333333333333</c:v>
                </c:pt>
                <c:pt idx="7">
                  <c:v>1.5</c:v>
                </c:pt>
                <c:pt idx="8">
                  <c:v>1.6666666666666667</c:v>
                </c:pt>
                <c:pt idx="9">
                  <c:v>1.8333333333333335</c:v>
                </c:pt>
                <c:pt idx="10">
                  <c:v>2</c:v>
                </c:pt>
                <c:pt idx="11">
                  <c:v>2.1666666666666665</c:v>
                </c:pt>
                <c:pt idx="12">
                  <c:v>2.333333333333333</c:v>
                </c:pt>
                <c:pt idx="13">
                  <c:v>2.4999999999999996</c:v>
                </c:pt>
                <c:pt idx="14">
                  <c:v>2.6666666666666661</c:v>
                </c:pt>
                <c:pt idx="15">
                  <c:v>2.8333333333333326</c:v>
                </c:pt>
                <c:pt idx="16">
                  <c:v>2.9999999999999991</c:v>
                </c:pt>
                <c:pt idx="17">
                  <c:v>3.1666666666666656</c:v>
                </c:pt>
                <c:pt idx="18">
                  <c:v>3.3333333333333321</c:v>
                </c:pt>
                <c:pt idx="19">
                  <c:v>3.4999999999999987</c:v>
                </c:pt>
                <c:pt idx="20">
                  <c:v>3.6666666666666652</c:v>
                </c:pt>
                <c:pt idx="21">
                  <c:v>3.8333333333333317</c:v>
                </c:pt>
                <c:pt idx="22">
                  <c:v>3.9999999999999982</c:v>
                </c:pt>
                <c:pt idx="23">
                  <c:v>4.1666666666666652</c:v>
                </c:pt>
                <c:pt idx="24">
                  <c:v>4.3333333333333321</c:v>
                </c:pt>
                <c:pt idx="25">
                  <c:v>4.4999999999999991</c:v>
                </c:pt>
                <c:pt idx="26">
                  <c:v>4.6666666666666661</c:v>
                </c:pt>
                <c:pt idx="27">
                  <c:v>4.833333333333333</c:v>
                </c:pt>
                <c:pt idx="28">
                  <c:v>5</c:v>
                </c:pt>
                <c:pt idx="29">
                  <c:v>5.166666666666667</c:v>
                </c:pt>
                <c:pt idx="30">
                  <c:v>5.3333333333333339</c:v>
                </c:pt>
                <c:pt idx="31">
                  <c:v>5.5000000000000009</c:v>
                </c:pt>
                <c:pt idx="32">
                  <c:v>5.6666666666666679</c:v>
                </c:pt>
                <c:pt idx="33">
                  <c:v>5.8333333333333348</c:v>
                </c:pt>
                <c:pt idx="34">
                  <c:v>6.0000000000000018</c:v>
                </c:pt>
                <c:pt idx="35">
                  <c:v>6.1666666666666687</c:v>
                </c:pt>
                <c:pt idx="36">
                  <c:v>6.3333333333333357</c:v>
                </c:pt>
                <c:pt idx="37">
                  <c:v>6.5000000000000027</c:v>
                </c:pt>
                <c:pt idx="38">
                  <c:v>6.6666666666666696</c:v>
                </c:pt>
                <c:pt idx="39">
                  <c:v>6.8333333333333366</c:v>
                </c:pt>
                <c:pt idx="40">
                  <c:v>7.0000000000000036</c:v>
                </c:pt>
                <c:pt idx="41">
                  <c:v>7.1666666666666705</c:v>
                </c:pt>
                <c:pt idx="42">
                  <c:v>7.3333333333333375</c:v>
                </c:pt>
                <c:pt idx="43">
                  <c:v>7.5000000000000044</c:v>
                </c:pt>
                <c:pt idx="44">
                  <c:v>7.6666666666666714</c:v>
                </c:pt>
                <c:pt idx="45">
                  <c:v>7.8333333333333384</c:v>
                </c:pt>
                <c:pt idx="46">
                  <c:v>8.0000000000000053</c:v>
                </c:pt>
                <c:pt idx="47">
                  <c:v>8.1666666666666714</c:v>
                </c:pt>
                <c:pt idx="48">
                  <c:v>8.3333333333333375</c:v>
                </c:pt>
                <c:pt idx="49">
                  <c:v>8.5000000000000036</c:v>
                </c:pt>
                <c:pt idx="50">
                  <c:v>8.6666666666666696</c:v>
                </c:pt>
                <c:pt idx="51">
                  <c:v>8.8333333333333357</c:v>
                </c:pt>
                <c:pt idx="52">
                  <c:v>9.0000000000000018</c:v>
                </c:pt>
                <c:pt idx="53">
                  <c:v>9.1666666666666679</c:v>
                </c:pt>
                <c:pt idx="54">
                  <c:v>9.3333333333333339</c:v>
                </c:pt>
                <c:pt idx="55">
                  <c:v>9.5</c:v>
                </c:pt>
                <c:pt idx="56">
                  <c:v>9.6666666666666661</c:v>
                </c:pt>
                <c:pt idx="57">
                  <c:v>9.8333333333333321</c:v>
                </c:pt>
                <c:pt idx="58">
                  <c:v>9.9999999999999982</c:v>
                </c:pt>
                <c:pt idx="59">
                  <c:v>10.166666666666664</c:v>
                </c:pt>
                <c:pt idx="60">
                  <c:v>10.33333333333333</c:v>
                </c:pt>
                <c:pt idx="61">
                  <c:v>10.499999999999996</c:v>
                </c:pt>
                <c:pt idx="62">
                  <c:v>10.666666666666663</c:v>
                </c:pt>
                <c:pt idx="63">
                  <c:v>10.833333333333329</c:v>
                </c:pt>
                <c:pt idx="64">
                  <c:v>10.999999999999995</c:v>
                </c:pt>
                <c:pt idx="65">
                  <c:v>11.166666666666661</c:v>
                </c:pt>
                <c:pt idx="66">
                  <c:v>11.333333333333327</c:v>
                </c:pt>
                <c:pt idx="67">
                  <c:v>11.499999999999993</c:v>
                </c:pt>
                <c:pt idx="68">
                  <c:v>11.666666666666659</c:v>
                </c:pt>
                <c:pt idx="69">
                  <c:v>11.833333333333325</c:v>
                </c:pt>
                <c:pt idx="70">
                  <c:v>11.999999999999991</c:v>
                </c:pt>
                <c:pt idx="71">
                  <c:v>12.166666666666657</c:v>
                </c:pt>
                <c:pt idx="72">
                  <c:v>12.333333333333323</c:v>
                </c:pt>
                <c:pt idx="73">
                  <c:v>12.499999999999989</c:v>
                </c:pt>
                <c:pt idx="74">
                  <c:v>12.666666666666655</c:v>
                </c:pt>
                <c:pt idx="75">
                  <c:v>12.833333333333321</c:v>
                </c:pt>
                <c:pt idx="76">
                  <c:v>12.999999999999988</c:v>
                </c:pt>
                <c:pt idx="77">
                  <c:v>12.999999999999988</c:v>
                </c:pt>
                <c:pt idx="78">
                  <c:v>13.166666666666654</c:v>
                </c:pt>
                <c:pt idx="79">
                  <c:v>13.33333333333332</c:v>
                </c:pt>
                <c:pt idx="80">
                  <c:v>13.499999999999986</c:v>
                </c:pt>
                <c:pt idx="81">
                  <c:v>13.666666666666652</c:v>
                </c:pt>
                <c:pt idx="82">
                  <c:v>13.833333333333318</c:v>
                </c:pt>
                <c:pt idx="83">
                  <c:v>13.999999999999984</c:v>
                </c:pt>
                <c:pt idx="84">
                  <c:v>14.16666666666665</c:v>
                </c:pt>
                <c:pt idx="85">
                  <c:v>14.333333333333316</c:v>
                </c:pt>
                <c:pt idx="86">
                  <c:v>14.499999999999982</c:v>
                </c:pt>
                <c:pt idx="87">
                  <c:v>14.666666666666648</c:v>
                </c:pt>
                <c:pt idx="88">
                  <c:v>14.833333333333314</c:v>
                </c:pt>
                <c:pt idx="89">
                  <c:v>14.99999999999998</c:v>
                </c:pt>
                <c:pt idx="90">
                  <c:v>15.166666666666647</c:v>
                </c:pt>
                <c:pt idx="91">
                  <c:v>15.333333333333313</c:v>
                </c:pt>
                <c:pt idx="92">
                  <c:v>15.499999999999979</c:v>
                </c:pt>
                <c:pt idx="93">
                  <c:v>15.666666666666645</c:v>
                </c:pt>
                <c:pt idx="94">
                  <c:v>15.833333333333311</c:v>
                </c:pt>
                <c:pt idx="95">
                  <c:v>15.999999999999977</c:v>
                </c:pt>
                <c:pt idx="96">
                  <c:v>16.166666666666643</c:v>
                </c:pt>
                <c:pt idx="97">
                  <c:v>16.333333333333311</c:v>
                </c:pt>
                <c:pt idx="98">
                  <c:v>16.499999999999979</c:v>
                </c:pt>
                <c:pt idx="99">
                  <c:v>16.666666666666647</c:v>
                </c:pt>
                <c:pt idx="100">
                  <c:v>16.833333333333314</c:v>
                </c:pt>
                <c:pt idx="101">
                  <c:v>16.999999999999982</c:v>
                </c:pt>
                <c:pt idx="102">
                  <c:v>17.16666666666665</c:v>
                </c:pt>
                <c:pt idx="103">
                  <c:v>17.333333333333318</c:v>
                </c:pt>
                <c:pt idx="104">
                  <c:v>17.499999999999986</c:v>
                </c:pt>
                <c:pt idx="105">
                  <c:v>17.666666666666654</c:v>
                </c:pt>
                <c:pt idx="106">
                  <c:v>17.833333333333321</c:v>
                </c:pt>
                <c:pt idx="107">
                  <c:v>17.999999999999989</c:v>
                </c:pt>
                <c:pt idx="108">
                  <c:v>18.166666666666657</c:v>
                </c:pt>
                <c:pt idx="109">
                  <c:v>18.333333333333325</c:v>
                </c:pt>
                <c:pt idx="110">
                  <c:v>18.499999999999993</c:v>
                </c:pt>
                <c:pt idx="111">
                  <c:v>18.666666666666661</c:v>
                </c:pt>
                <c:pt idx="112">
                  <c:v>18.833333333333329</c:v>
                </c:pt>
                <c:pt idx="113">
                  <c:v>18.999999999999996</c:v>
                </c:pt>
                <c:pt idx="114">
                  <c:v>19.166666666666664</c:v>
                </c:pt>
                <c:pt idx="115">
                  <c:v>19.333333333333332</c:v>
                </c:pt>
                <c:pt idx="116">
                  <c:v>19.5</c:v>
                </c:pt>
                <c:pt idx="117">
                  <c:v>19.666666666666668</c:v>
                </c:pt>
                <c:pt idx="118">
                  <c:v>19.833333333333336</c:v>
                </c:pt>
                <c:pt idx="119">
                  <c:v>20.000000000000004</c:v>
                </c:pt>
                <c:pt idx="120">
                  <c:v>20.166666666666671</c:v>
                </c:pt>
                <c:pt idx="121">
                  <c:v>20.333333333333339</c:v>
                </c:pt>
                <c:pt idx="122">
                  <c:v>20.500000000000007</c:v>
                </c:pt>
                <c:pt idx="123">
                  <c:v>20.666666666666675</c:v>
                </c:pt>
                <c:pt idx="124">
                  <c:v>20.833333333333343</c:v>
                </c:pt>
                <c:pt idx="125">
                  <c:v>21.000000000000011</c:v>
                </c:pt>
                <c:pt idx="126">
                  <c:v>21.166666666666679</c:v>
                </c:pt>
                <c:pt idx="127">
                  <c:v>21.333333333333346</c:v>
                </c:pt>
                <c:pt idx="128">
                  <c:v>21.500000000000014</c:v>
                </c:pt>
                <c:pt idx="129">
                  <c:v>21.666666666666682</c:v>
                </c:pt>
                <c:pt idx="130">
                  <c:v>21.83333333333335</c:v>
                </c:pt>
                <c:pt idx="131">
                  <c:v>22.000000000000018</c:v>
                </c:pt>
                <c:pt idx="132">
                  <c:v>22.166666666666686</c:v>
                </c:pt>
                <c:pt idx="133">
                  <c:v>22.333333333333353</c:v>
                </c:pt>
                <c:pt idx="134">
                  <c:v>22.500000000000021</c:v>
                </c:pt>
                <c:pt idx="135">
                  <c:v>22.666666666666689</c:v>
                </c:pt>
                <c:pt idx="136">
                  <c:v>22.833333333333357</c:v>
                </c:pt>
                <c:pt idx="137">
                  <c:v>23.000000000000025</c:v>
                </c:pt>
                <c:pt idx="138">
                  <c:v>23.166666666666693</c:v>
                </c:pt>
                <c:pt idx="139">
                  <c:v>23.333333333333361</c:v>
                </c:pt>
                <c:pt idx="140">
                  <c:v>23.500000000000028</c:v>
                </c:pt>
                <c:pt idx="141">
                  <c:v>23.666666666666696</c:v>
                </c:pt>
                <c:pt idx="142">
                  <c:v>23.833333333333364</c:v>
                </c:pt>
                <c:pt idx="143">
                  <c:v>24.000000000000032</c:v>
                </c:pt>
                <c:pt idx="144">
                  <c:v>24.1666666666667</c:v>
                </c:pt>
                <c:pt idx="145">
                  <c:v>24.333333333333368</c:v>
                </c:pt>
                <c:pt idx="146">
                  <c:v>24.500000000000036</c:v>
                </c:pt>
                <c:pt idx="147">
                  <c:v>24.666666666666703</c:v>
                </c:pt>
                <c:pt idx="148">
                  <c:v>24.833333333333371</c:v>
                </c:pt>
                <c:pt idx="149">
                  <c:v>25.000000000000039</c:v>
                </c:pt>
                <c:pt idx="150">
                  <c:v>25.166666666666707</c:v>
                </c:pt>
                <c:pt idx="151">
                  <c:v>25.333333333333375</c:v>
                </c:pt>
                <c:pt idx="152">
                  <c:v>25.500000000000043</c:v>
                </c:pt>
                <c:pt idx="153">
                  <c:v>25.66666666666671</c:v>
                </c:pt>
                <c:pt idx="154">
                  <c:v>25.833333333333378</c:v>
                </c:pt>
                <c:pt idx="155">
                  <c:v>26.000000000000046</c:v>
                </c:pt>
                <c:pt idx="156">
                  <c:v>26.166666666666714</c:v>
                </c:pt>
                <c:pt idx="157">
                  <c:v>26.333333333333382</c:v>
                </c:pt>
                <c:pt idx="158">
                  <c:v>26.50000000000005</c:v>
                </c:pt>
                <c:pt idx="159">
                  <c:v>26.666666666666718</c:v>
                </c:pt>
                <c:pt idx="160">
                  <c:v>26.833333333333385</c:v>
                </c:pt>
                <c:pt idx="161">
                  <c:v>27.000000000000053</c:v>
                </c:pt>
                <c:pt idx="162">
                  <c:v>27.166666666666721</c:v>
                </c:pt>
                <c:pt idx="163">
                  <c:v>27.333333333333389</c:v>
                </c:pt>
                <c:pt idx="164">
                  <c:v>27.500000000000057</c:v>
                </c:pt>
                <c:pt idx="165">
                  <c:v>27.666666666666725</c:v>
                </c:pt>
                <c:pt idx="166">
                  <c:v>27.833333333333393</c:v>
                </c:pt>
                <c:pt idx="167">
                  <c:v>28.00000000000006</c:v>
                </c:pt>
                <c:pt idx="168">
                  <c:v>28.166666666666728</c:v>
                </c:pt>
                <c:pt idx="169">
                  <c:v>28.333333333333396</c:v>
                </c:pt>
                <c:pt idx="170">
                  <c:v>28.500000000000064</c:v>
                </c:pt>
                <c:pt idx="171">
                  <c:v>28.666666666666732</c:v>
                </c:pt>
                <c:pt idx="172">
                  <c:v>28.8333333333334</c:v>
                </c:pt>
                <c:pt idx="173">
                  <c:v>29.000000000000068</c:v>
                </c:pt>
                <c:pt idx="174">
                  <c:v>29.166666666666735</c:v>
                </c:pt>
                <c:pt idx="175">
                  <c:v>29.333333333333403</c:v>
                </c:pt>
                <c:pt idx="176">
                  <c:v>29.500000000000071</c:v>
                </c:pt>
                <c:pt idx="177">
                  <c:v>29.666666666666739</c:v>
                </c:pt>
                <c:pt idx="178">
                  <c:v>29.833333333333407</c:v>
                </c:pt>
                <c:pt idx="179">
                  <c:v>30.000000000000075</c:v>
                </c:pt>
                <c:pt idx="180">
                  <c:v>30.166666666666742</c:v>
                </c:pt>
                <c:pt idx="181">
                  <c:v>30.33333333333341</c:v>
                </c:pt>
                <c:pt idx="182">
                  <c:v>30.500000000000078</c:v>
                </c:pt>
                <c:pt idx="183">
                  <c:v>30.666666666666746</c:v>
                </c:pt>
                <c:pt idx="184">
                  <c:v>30.833333333333414</c:v>
                </c:pt>
                <c:pt idx="185">
                  <c:v>31.000000000000082</c:v>
                </c:pt>
                <c:pt idx="186">
                  <c:v>31.16666666666675</c:v>
                </c:pt>
                <c:pt idx="187">
                  <c:v>31.333333333333417</c:v>
                </c:pt>
                <c:pt idx="188">
                  <c:v>31.500000000000085</c:v>
                </c:pt>
                <c:pt idx="189">
                  <c:v>31.666666666666753</c:v>
                </c:pt>
                <c:pt idx="190">
                  <c:v>31.833333333333421</c:v>
                </c:pt>
                <c:pt idx="191">
                  <c:v>32.000000000000085</c:v>
                </c:pt>
                <c:pt idx="192">
                  <c:v>32.16666666666675</c:v>
                </c:pt>
                <c:pt idx="193">
                  <c:v>32.333333333333414</c:v>
                </c:pt>
                <c:pt idx="194">
                  <c:v>32.500000000000078</c:v>
                </c:pt>
                <c:pt idx="195">
                  <c:v>32.666666666666742</c:v>
                </c:pt>
                <c:pt idx="196">
                  <c:v>32.833333333333407</c:v>
                </c:pt>
                <c:pt idx="197">
                  <c:v>33.000000000000071</c:v>
                </c:pt>
                <c:pt idx="198">
                  <c:v>33.166666666666735</c:v>
                </c:pt>
                <c:pt idx="199">
                  <c:v>33.3333333333334</c:v>
                </c:pt>
                <c:pt idx="200">
                  <c:v>33.500000000000064</c:v>
                </c:pt>
                <c:pt idx="201">
                  <c:v>33.666666666666728</c:v>
                </c:pt>
                <c:pt idx="202">
                  <c:v>33.833333333333393</c:v>
                </c:pt>
                <c:pt idx="203">
                  <c:v>34.000000000000057</c:v>
                </c:pt>
                <c:pt idx="204">
                  <c:v>34.166666666666721</c:v>
                </c:pt>
                <c:pt idx="205">
                  <c:v>34.333333333333385</c:v>
                </c:pt>
                <c:pt idx="206">
                  <c:v>34.50000000000005</c:v>
                </c:pt>
                <c:pt idx="207">
                  <c:v>34.666666666666714</c:v>
                </c:pt>
                <c:pt idx="208">
                  <c:v>34.833333333333378</c:v>
                </c:pt>
                <c:pt idx="209">
                  <c:v>35.000000000000043</c:v>
                </c:pt>
                <c:pt idx="210">
                  <c:v>35.166666666666707</c:v>
                </c:pt>
                <c:pt idx="211">
                  <c:v>35.333333333333371</c:v>
                </c:pt>
                <c:pt idx="212">
                  <c:v>35.500000000000036</c:v>
                </c:pt>
                <c:pt idx="213">
                  <c:v>35.6666666666667</c:v>
                </c:pt>
                <c:pt idx="214">
                  <c:v>35.833333333333364</c:v>
                </c:pt>
                <c:pt idx="215">
                  <c:v>36.000000000000028</c:v>
                </c:pt>
                <c:pt idx="216">
                  <c:v>36.166666666666693</c:v>
                </c:pt>
                <c:pt idx="217">
                  <c:v>36.333333333333357</c:v>
                </c:pt>
                <c:pt idx="218">
                  <c:v>36.500000000000021</c:v>
                </c:pt>
                <c:pt idx="219">
                  <c:v>36.666666666666686</c:v>
                </c:pt>
                <c:pt idx="220">
                  <c:v>36.83333333333335</c:v>
                </c:pt>
                <c:pt idx="221">
                  <c:v>37.000000000000014</c:v>
                </c:pt>
                <c:pt idx="222">
                  <c:v>37.166666666666679</c:v>
                </c:pt>
                <c:pt idx="223">
                  <c:v>37.333333333333343</c:v>
                </c:pt>
                <c:pt idx="224">
                  <c:v>37.500000000000007</c:v>
                </c:pt>
                <c:pt idx="225">
                  <c:v>37.666666666666671</c:v>
                </c:pt>
                <c:pt idx="226">
                  <c:v>37.833333333333336</c:v>
                </c:pt>
                <c:pt idx="227">
                  <c:v>38</c:v>
                </c:pt>
                <c:pt idx="228">
                  <c:v>38.166666666666664</c:v>
                </c:pt>
                <c:pt idx="229">
                  <c:v>38.333333333333329</c:v>
                </c:pt>
                <c:pt idx="230">
                  <c:v>38.499999999999993</c:v>
                </c:pt>
                <c:pt idx="231">
                  <c:v>38.666666666666657</c:v>
                </c:pt>
                <c:pt idx="232">
                  <c:v>38.833333333333321</c:v>
                </c:pt>
                <c:pt idx="233">
                  <c:v>38.999999999999986</c:v>
                </c:pt>
                <c:pt idx="234">
                  <c:v>39.16666666666665</c:v>
                </c:pt>
                <c:pt idx="235">
                  <c:v>39.333333333333314</c:v>
                </c:pt>
                <c:pt idx="236">
                  <c:v>39.499999999999979</c:v>
                </c:pt>
                <c:pt idx="237">
                  <c:v>39.666666666666643</c:v>
                </c:pt>
                <c:pt idx="238">
                  <c:v>39.833333333333307</c:v>
                </c:pt>
                <c:pt idx="239">
                  <c:v>39.999999999999972</c:v>
                </c:pt>
                <c:pt idx="240">
                  <c:v>40.166666666666636</c:v>
                </c:pt>
                <c:pt idx="241">
                  <c:v>40.3333333333333</c:v>
                </c:pt>
                <c:pt idx="242">
                  <c:v>40.499999999999964</c:v>
                </c:pt>
                <c:pt idx="243">
                  <c:v>40.666666666666629</c:v>
                </c:pt>
                <c:pt idx="244">
                  <c:v>40.833333333333293</c:v>
                </c:pt>
                <c:pt idx="245">
                  <c:v>40.999999999999957</c:v>
                </c:pt>
                <c:pt idx="246">
                  <c:v>41.166666666666622</c:v>
                </c:pt>
                <c:pt idx="247">
                  <c:v>41.333333333333286</c:v>
                </c:pt>
                <c:pt idx="248">
                  <c:v>41.49999999999995</c:v>
                </c:pt>
                <c:pt idx="249">
                  <c:v>41.666666666666615</c:v>
                </c:pt>
                <c:pt idx="250">
                  <c:v>41.833333333333279</c:v>
                </c:pt>
                <c:pt idx="251">
                  <c:v>41.999999999999943</c:v>
                </c:pt>
                <c:pt idx="252">
                  <c:v>42.166666666666607</c:v>
                </c:pt>
                <c:pt idx="253">
                  <c:v>42.333333333333272</c:v>
                </c:pt>
                <c:pt idx="254">
                  <c:v>42.499999999999936</c:v>
                </c:pt>
                <c:pt idx="255">
                  <c:v>42.6666666666666</c:v>
                </c:pt>
                <c:pt idx="256">
                  <c:v>42.833333333333265</c:v>
                </c:pt>
                <c:pt idx="257">
                  <c:v>42.999999999999929</c:v>
                </c:pt>
                <c:pt idx="258">
                  <c:v>43.166666666666593</c:v>
                </c:pt>
                <c:pt idx="259">
                  <c:v>43.333333333333258</c:v>
                </c:pt>
                <c:pt idx="260">
                  <c:v>43.499999999999922</c:v>
                </c:pt>
                <c:pt idx="261">
                  <c:v>43.666666666666586</c:v>
                </c:pt>
                <c:pt idx="262">
                  <c:v>43.83333333333325</c:v>
                </c:pt>
                <c:pt idx="263">
                  <c:v>43.999999999999915</c:v>
                </c:pt>
                <c:pt idx="264">
                  <c:v>44.166666666666579</c:v>
                </c:pt>
                <c:pt idx="265">
                  <c:v>44.333333333333243</c:v>
                </c:pt>
                <c:pt idx="266">
                  <c:v>44.499999999999908</c:v>
                </c:pt>
                <c:pt idx="267">
                  <c:v>44.666666666666572</c:v>
                </c:pt>
                <c:pt idx="268">
                  <c:v>44.833333333333236</c:v>
                </c:pt>
                <c:pt idx="269">
                  <c:v>44.999999999999901</c:v>
                </c:pt>
                <c:pt idx="270">
                  <c:v>45.166666666666565</c:v>
                </c:pt>
                <c:pt idx="271">
                  <c:v>45.333333333333229</c:v>
                </c:pt>
                <c:pt idx="272">
                  <c:v>45.499999999999893</c:v>
                </c:pt>
                <c:pt idx="273">
                  <c:v>45.666666666666558</c:v>
                </c:pt>
                <c:pt idx="274">
                  <c:v>45.833333333333222</c:v>
                </c:pt>
                <c:pt idx="275">
                  <c:v>45.999999999999886</c:v>
                </c:pt>
                <c:pt idx="276">
                  <c:v>46.166666666666551</c:v>
                </c:pt>
                <c:pt idx="277">
                  <c:v>46.333333333333215</c:v>
                </c:pt>
                <c:pt idx="278">
                  <c:v>46.499999999999879</c:v>
                </c:pt>
                <c:pt idx="279">
                  <c:v>46.666666666666544</c:v>
                </c:pt>
                <c:pt idx="280">
                  <c:v>46.833333333333208</c:v>
                </c:pt>
                <c:pt idx="281">
                  <c:v>46.999999999999872</c:v>
                </c:pt>
                <c:pt idx="282">
                  <c:v>47.166666666666536</c:v>
                </c:pt>
                <c:pt idx="283">
                  <c:v>47.333333333333201</c:v>
                </c:pt>
                <c:pt idx="284">
                  <c:v>47.499999999999865</c:v>
                </c:pt>
                <c:pt idx="285" formatCode="0.00">
                  <c:v>47.961805555554747</c:v>
                </c:pt>
                <c:pt idx="286" formatCode="0.00">
                  <c:v>48.128472222221411</c:v>
                </c:pt>
                <c:pt idx="287" formatCode="0.00">
                  <c:v>48.295138888888076</c:v>
                </c:pt>
                <c:pt idx="288" formatCode="0.00">
                  <c:v>48.46180555555474</c:v>
                </c:pt>
                <c:pt idx="289" formatCode="0.00">
                  <c:v>48.628472222221404</c:v>
                </c:pt>
                <c:pt idx="290" formatCode="0.00">
                  <c:v>48.795138888888069</c:v>
                </c:pt>
                <c:pt idx="291" formatCode="0.00">
                  <c:v>48.961805555554733</c:v>
                </c:pt>
                <c:pt idx="292" formatCode="0.00">
                  <c:v>49.128472222221397</c:v>
                </c:pt>
                <c:pt idx="293" formatCode="0.00">
                  <c:v>49.295138888888062</c:v>
                </c:pt>
                <c:pt idx="294" formatCode="0.00">
                  <c:v>49.461805555554726</c:v>
                </c:pt>
                <c:pt idx="295" formatCode="0.00">
                  <c:v>49.62847222222139</c:v>
                </c:pt>
                <c:pt idx="296" formatCode="0.00">
                  <c:v>49.795138888888054</c:v>
                </c:pt>
                <c:pt idx="297" formatCode="0.00">
                  <c:v>49.961805555554719</c:v>
                </c:pt>
                <c:pt idx="298" formatCode="0.00">
                  <c:v>50.128472222221383</c:v>
                </c:pt>
                <c:pt idx="299" formatCode="0.00">
                  <c:v>50.295138888888047</c:v>
                </c:pt>
                <c:pt idx="300" formatCode="0.00">
                  <c:v>50.461805555554712</c:v>
                </c:pt>
                <c:pt idx="301" formatCode="0.00">
                  <c:v>50.628472222221376</c:v>
                </c:pt>
                <c:pt idx="302" formatCode="0.00">
                  <c:v>50.79513888888804</c:v>
                </c:pt>
                <c:pt idx="303" formatCode="0.00">
                  <c:v>50.961805555554704</c:v>
                </c:pt>
                <c:pt idx="304" formatCode="0.00">
                  <c:v>51.128472222221369</c:v>
                </c:pt>
                <c:pt idx="305" formatCode="0.00">
                  <c:v>51.295138888888033</c:v>
                </c:pt>
                <c:pt idx="306" formatCode="0.00">
                  <c:v>51.461805555554697</c:v>
                </c:pt>
                <c:pt idx="307" formatCode="0.00">
                  <c:v>51.628472222221362</c:v>
                </c:pt>
                <c:pt idx="308" formatCode="0.00">
                  <c:v>51.795138888888026</c:v>
                </c:pt>
                <c:pt idx="309" formatCode="0.00">
                  <c:v>51.96180555555469</c:v>
                </c:pt>
                <c:pt idx="310" formatCode="0.00">
                  <c:v>52.128472222221355</c:v>
                </c:pt>
                <c:pt idx="311" formatCode="0.00">
                  <c:v>52.295138888888019</c:v>
                </c:pt>
                <c:pt idx="312" formatCode="0.00">
                  <c:v>52.461805555554683</c:v>
                </c:pt>
                <c:pt idx="313" formatCode="0.00">
                  <c:v>52.628472222221347</c:v>
                </c:pt>
                <c:pt idx="314" formatCode="0.00">
                  <c:v>52.795138888888012</c:v>
                </c:pt>
                <c:pt idx="315" formatCode="0.00">
                  <c:v>52.961805555554676</c:v>
                </c:pt>
                <c:pt idx="316" formatCode="0.00">
                  <c:v>53.12847222222134</c:v>
                </c:pt>
                <c:pt idx="317" formatCode="0.00">
                  <c:v>53.295138888888005</c:v>
                </c:pt>
                <c:pt idx="318" formatCode="0.00">
                  <c:v>53.461805555554669</c:v>
                </c:pt>
                <c:pt idx="319" formatCode="0.00">
                  <c:v>53.628472222221333</c:v>
                </c:pt>
                <c:pt idx="320" formatCode="0.00">
                  <c:v>53.795138888887998</c:v>
                </c:pt>
                <c:pt idx="321" formatCode="0.00">
                  <c:v>53.961805555554662</c:v>
                </c:pt>
                <c:pt idx="322" formatCode="0.00">
                  <c:v>54.128472222221326</c:v>
                </c:pt>
                <c:pt idx="323" formatCode="0.00">
                  <c:v>54.29513888888799</c:v>
                </c:pt>
                <c:pt idx="324" formatCode="0.00">
                  <c:v>54.461805555554655</c:v>
                </c:pt>
                <c:pt idx="325" formatCode="0.00">
                  <c:v>54.628472222221319</c:v>
                </c:pt>
                <c:pt idx="326" formatCode="0.00">
                  <c:v>54.795138888887983</c:v>
                </c:pt>
                <c:pt idx="327" formatCode="0.00">
                  <c:v>54.961805555554648</c:v>
                </c:pt>
                <c:pt idx="328" formatCode="0.00">
                  <c:v>55.128472222221312</c:v>
                </c:pt>
                <c:pt idx="329" formatCode="0.00">
                  <c:v>55.295138888887976</c:v>
                </c:pt>
                <c:pt idx="330" formatCode="0.00">
                  <c:v>55.461805555554641</c:v>
                </c:pt>
                <c:pt idx="331" formatCode="0.00">
                  <c:v>55.628472222221305</c:v>
                </c:pt>
                <c:pt idx="332" formatCode="0.00">
                  <c:v>55.795138888887969</c:v>
                </c:pt>
                <c:pt idx="333" formatCode="0.00">
                  <c:v>55.961805555554633</c:v>
                </c:pt>
                <c:pt idx="334" formatCode="0.00">
                  <c:v>56.128472222221298</c:v>
                </c:pt>
                <c:pt idx="335" formatCode="0.00">
                  <c:v>56.295138888887962</c:v>
                </c:pt>
                <c:pt idx="336" formatCode="0.00">
                  <c:v>56.461805555554626</c:v>
                </c:pt>
                <c:pt idx="337" formatCode="0.00">
                  <c:v>56.628472222221291</c:v>
                </c:pt>
                <c:pt idx="338" formatCode="0.00">
                  <c:v>56.795138888887955</c:v>
                </c:pt>
                <c:pt idx="339" formatCode="0.00">
                  <c:v>56.961805555554619</c:v>
                </c:pt>
                <c:pt idx="340" formatCode="0.00">
                  <c:v>57.128472222221284</c:v>
                </c:pt>
                <c:pt idx="341" formatCode="0.00">
                  <c:v>57.295138888887948</c:v>
                </c:pt>
                <c:pt idx="342" formatCode="0.00">
                  <c:v>57.461805555554612</c:v>
                </c:pt>
                <c:pt idx="343" formatCode="0.00">
                  <c:v>57.628472222221276</c:v>
                </c:pt>
                <c:pt idx="344" formatCode="0.00">
                  <c:v>57.795138888887941</c:v>
                </c:pt>
                <c:pt idx="345" formatCode="0.00">
                  <c:v>57.961805555554605</c:v>
                </c:pt>
                <c:pt idx="346" formatCode="0.00">
                  <c:v>58.128472222221269</c:v>
                </c:pt>
                <c:pt idx="347" formatCode="0.00">
                  <c:v>58.295138888887934</c:v>
                </c:pt>
                <c:pt idx="348" formatCode="0.00">
                  <c:v>58.461805555554598</c:v>
                </c:pt>
                <c:pt idx="349" formatCode="0.00">
                  <c:v>58.628472222221262</c:v>
                </c:pt>
                <c:pt idx="350" formatCode="0.00">
                  <c:v>58.795138888887926</c:v>
                </c:pt>
                <c:pt idx="351" formatCode="0.00">
                  <c:v>58.961805555554591</c:v>
                </c:pt>
                <c:pt idx="352" formatCode="0.00">
                  <c:v>59.128472222221255</c:v>
                </c:pt>
                <c:pt idx="353" formatCode="0.00">
                  <c:v>59.295138888887919</c:v>
                </c:pt>
                <c:pt idx="354" formatCode="0.00">
                  <c:v>59.461805555554584</c:v>
                </c:pt>
                <c:pt idx="355" formatCode="0.00">
                  <c:v>59.628472222221248</c:v>
                </c:pt>
                <c:pt idx="356" formatCode="0.00">
                  <c:v>59.795138888887912</c:v>
                </c:pt>
                <c:pt idx="357" formatCode="0.00">
                  <c:v>59.961805555554577</c:v>
                </c:pt>
                <c:pt idx="358" formatCode="0.00">
                  <c:v>60.128472222221241</c:v>
                </c:pt>
                <c:pt idx="359" formatCode="0.00">
                  <c:v>60.295138888887905</c:v>
                </c:pt>
                <c:pt idx="360" formatCode="0.00">
                  <c:v>60.461805555554569</c:v>
                </c:pt>
                <c:pt idx="361" formatCode="0.00">
                  <c:v>60.628472222221234</c:v>
                </c:pt>
                <c:pt idx="362" formatCode="0.00">
                  <c:v>60.795138888887898</c:v>
                </c:pt>
                <c:pt idx="363" formatCode="0.00">
                  <c:v>60.961805555554562</c:v>
                </c:pt>
                <c:pt idx="364" formatCode="0.00">
                  <c:v>61.128472222221227</c:v>
                </c:pt>
                <c:pt idx="365" formatCode="0.00">
                  <c:v>61.295138888887891</c:v>
                </c:pt>
                <c:pt idx="366" formatCode="0.00">
                  <c:v>61.461805555554555</c:v>
                </c:pt>
                <c:pt idx="367" formatCode="0.00">
                  <c:v>61.62847222222122</c:v>
                </c:pt>
                <c:pt idx="368" formatCode="0.00">
                  <c:v>61.795138888887884</c:v>
                </c:pt>
                <c:pt idx="369" formatCode="0.00">
                  <c:v>61.961805555554548</c:v>
                </c:pt>
                <c:pt idx="370" formatCode="0.00">
                  <c:v>62.128472222221212</c:v>
                </c:pt>
                <c:pt idx="371" formatCode="0.00">
                  <c:v>62.295138888887877</c:v>
                </c:pt>
                <c:pt idx="372" formatCode="0.00">
                  <c:v>62.461805555554541</c:v>
                </c:pt>
                <c:pt idx="373" formatCode="0.00">
                  <c:v>62.628472222221205</c:v>
                </c:pt>
                <c:pt idx="374" formatCode="0.00">
                  <c:v>62.79513888888787</c:v>
                </c:pt>
                <c:pt idx="375" formatCode="0.00">
                  <c:v>62.961805555554534</c:v>
                </c:pt>
                <c:pt idx="376" formatCode="0.00">
                  <c:v>63.128472222221198</c:v>
                </c:pt>
                <c:pt idx="377" formatCode="0.00">
                  <c:v>63.295138888887863</c:v>
                </c:pt>
                <c:pt idx="378" formatCode="0.00">
                  <c:v>63.461805555554527</c:v>
                </c:pt>
                <c:pt idx="379" formatCode="0.00">
                  <c:v>63.628472222221191</c:v>
                </c:pt>
                <c:pt idx="380" formatCode="0.00">
                  <c:v>63.795138888887855</c:v>
                </c:pt>
                <c:pt idx="381" formatCode="0.00">
                  <c:v>63.96180555555452</c:v>
                </c:pt>
                <c:pt idx="382" formatCode="0.00">
                  <c:v>64.128472222221191</c:v>
                </c:pt>
                <c:pt idx="383" formatCode="0.00">
                  <c:v>64.295138888887863</c:v>
                </c:pt>
                <c:pt idx="384" formatCode="0.00">
                  <c:v>64.461805555554534</c:v>
                </c:pt>
                <c:pt idx="385" formatCode="0.00">
                  <c:v>64.628472222221205</c:v>
                </c:pt>
                <c:pt idx="386" formatCode="0.00">
                  <c:v>64.795138888887877</c:v>
                </c:pt>
                <c:pt idx="387" formatCode="0.00">
                  <c:v>64.961805555554548</c:v>
                </c:pt>
                <c:pt idx="388" formatCode="0.00">
                  <c:v>65.12847222222122</c:v>
                </c:pt>
                <c:pt idx="389" formatCode="0.00">
                  <c:v>65.295138888887891</c:v>
                </c:pt>
                <c:pt idx="390" formatCode="0.00">
                  <c:v>65.461805555554562</c:v>
                </c:pt>
                <c:pt idx="391" formatCode="0.00">
                  <c:v>65.628472222221234</c:v>
                </c:pt>
                <c:pt idx="392" formatCode="0.00">
                  <c:v>65.795138888887905</c:v>
                </c:pt>
                <c:pt idx="393" formatCode="0.00">
                  <c:v>65.961805555554577</c:v>
                </c:pt>
                <c:pt idx="394" formatCode="0.00">
                  <c:v>66.128472222221248</c:v>
                </c:pt>
                <c:pt idx="395" formatCode="0.00">
                  <c:v>66.295138888887919</c:v>
                </c:pt>
                <c:pt idx="396" formatCode="0.00">
                  <c:v>66.461805555554591</c:v>
                </c:pt>
                <c:pt idx="397" formatCode="0.00">
                  <c:v>66.628472222221262</c:v>
                </c:pt>
                <c:pt idx="398" formatCode="0.00">
                  <c:v>66.795138888887934</c:v>
                </c:pt>
                <c:pt idx="399" formatCode="0.00">
                  <c:v>66.961805555554605</c:v>
                </c:pt>
                <c:pt idx="400" formatCode="0.00">
                  <c:v>67.128472222221276</c:v>
                </c:pt>
                <c:pt idx="401" formatCode="0.00">
                  <c:v>67.295138888887948</c:v>
                </c:pt>
                <c:pt idx="402" formatCode="0.00">
                  <c:v>67.461805555554619</c:v>
                </c:pt>
                <c:pt idx="403" formatCode="0.00">
                  <c:v>67.628472222221291</c:v>
                </c:pt>
                <c:pt idx="404" formatCode="0.00">
                  <c:v>67.795138888887962</c:v>
                </c:pt>
                <c:pt idx="405" formatCode="0.00">
                  <c:v>67.961805555554633</c:v>
                </c:pt>
                <c:pt idx="406" formatCode="0.00">
                  <c:v>70.086805555554747</c:v>
                </c:pt>
                <c:pt idx="407" formatCode="0.00">
                  <c:v>70.253472222221419</c:v>
                </c:pt>
                <c:pt idx="408" formatCode="0.00">
                  <c:v>70.42013888888809</c:v>
                </c:pt>
                <c:pt idx="409" formatCode="0.00">
                  <c:v>70.586805555554761</c:v>
                </c:pt>
                <c:pt idx="410" formatCode="0.00">
                  <c:v>70.753472222221433</c:v>
                </c:pt>
                <c:pt idx="411" formatCode="0.00">
                  <c:v>70.920138888888104</c:v>
                </c:pt>
                <c:pt idx="412" formatCode="0.00">
                  <c:v>71.086805555554776</c:v>
                </c:pt>
                <c:pt idx="413" formatCode="0.00">
                  <c:v>71.253472222221447</c:v>
                </c:pt>
                <c:pt idx="414" formatCode="0.00">
                  <c:v>71.420138888888118</c:v>
                </c:pt>
                <c:pt idx="415" formatCode="0.00">
                  <c:v>71.58680555555479</c:v>
                </c:pt>
                <c:pt idx="416" formatCode="0.00">
                  <c:v>71.753472222221461</c:v>
                </c:pt>
                <c:pt idx="417" formatCode="0.00">
                  <c:v>71.920138888888133</c:v>
                </c:pt>
                <c:pt idx="418" formatCode="0.00">
                  <c:v>72.086805555554804</c:v>
                </c:pt>
                <c:pt idx="419" formatCode="0.00">
                  <c:v>72.253472222221475</c:v>
                </c:pt>
                <c:pt idx="420" formatCode="0.00">
                  <c:v>72.420138888888147</c:v>
                </c:pt>
                <c:pt idx="421" formatCode="0.00">
                  <c:v>72.586805555554818</c:v>
                </c:pt>
                <c:pt idx="422" formatCode="0.00">
                  <c:v>72.75347222222149</c:v>
                </c:pt>
                <c:pt idx="423" formatCode="0.00">
                  <c:v>72.920138888888161</c:v>
                </c:pt>
                <c:pt idx="424" formatCode="0.00">
                  <c:v>73.086805555554832</c:v>
                </c:pt>
                <c:pt idx="425" formatCode="0.00">
                  <c:v>73.253472222221504</c:v>
                </c:pt>
                <c:pt idx="426" formatCode="0.00">
                  <c:v>73.420138888888175</c:v>
                </c:pt>
                <c:pt idx="427" formatCode="0.00">
                  <c:v>73.586805555554847</c:v>
                </c:pt>
                <c:pt idx="428" formatCode="0.00">
                  <c:v>73.753472222221518</c:v>
                </c:pt>
                <c:pt idx="429" formatCode="0.00">
                  <c:v>73.920138888888189</c:v>
                </c:pt>
                <c:pt idx="430" formatCode="0.00">
                  <c:v>74.086805555554861</c:v>
                </c:pt>
                <c:pt idx="431" formatCode="0.00">
                  <c:v>74.253472222221532</c:v>
                </c:pt>
                <c:pt idx="432" formatCode="0.00">
                  <c:v>74.420138888888204</c:v>
                </c:pt>
                <c:pt idx="433" formatCode="0.00">
                  <c:v>74.586805555554875</c:v>
                </c:pt>
                <c:pt idx="434" formatCode="0.00">
                  <c:v>74.753472222221546</c:v>
                </c:pt>
                <c:pt idx="435" formatCode="0.00">
                  <c:v>74.920138888888218</c:v>
                </c:pt>
                <c:pt idx="436" formatCode="0.00">
                  <c:v>75.086805555554889</c:v>
                </c:pt>
                <c:pt idx="437" formatCode="0.00">
                  <c:v>75.253472222221561</c:v>
                </c:pt>
                <c:pt idx="438" formatCode="0.00">
                  <c:v>75.420138888888232</c:v>
                </c:pt>
                <c:pt idx="439" formatCode="0.00">
                  <c:v>75.586805555554903</c:v>
                </c:pt>
                <c:pt idx="440" formatCode="0.00">
                  <c:v>75.753472222221575</c:v>
                </c:pt>
                <c:pt idx="441" formatCode="0.00">
                  <c:v>75.920138888888246</c:v>
                </c:pt>
                <c:pt idx="442" formatCode="0.00">
                  <c:v>76.086805555554918</c:v>
                </c:pt>
                <c:pt idx="443" formatCode="0.00">
                  <c:v>76.253472222221589</c:v>
                </c:pt>
                <c:pt idx="444" formatCode="0.00">
                  <c:v>76.42013888888826</c:v>
                </c:pt>
                <c:pt idx="445" formatCode="0.00">
                  <c:v>76.586805555554932</c:v>
                </c:pt>
                <c:pt idx="446" formatCode="0.00">
                  <c:v>76.753472222221603</c:v>
                </c:pt>
                <c:pt idx="447" formatCode="0.00">
                  <c:v>76.920138888888275</c:v>
                </c:pt>
                <c:pt idx="448" formatCode="0.00">
                  <c:v>77.086805555554946</c:v>
                </c:pt>
                <c:pt idx="449" formatCode="0.00">
                  <c:v>77.253472222221617</c:v>
                </c:pt>
                <c:pt idx="450" formatCode="0.00">
                  <c:v>77.420138888888289</c:v>
                </c:pt>
                <c:pt idx="451" formatCode="0.00">
                  <c:v>77.58680555555496</c:v>
                </c:pt>
                <c:pt idx="452" formatCode="0.00">
                  <c:v>77.753472222221632</c:v>
                </c:pt>
                <c:pt idx="453" formatCode="0.00">
                  <c:v>77.920138888888303</c:v>
                </c:pt>
                <c:pt idx="454" formatCode="0.00">
                  <c:v>78.086805555554974</c:v>
                </c:pt>
                <c:pt idx="455" formatCode="0.00">
                  <c:v>78.253472222221646</c:v>
                </c:pt>
                <c:pt idx="456" formatCode="0.00">
                  <c:v>78.420138888888317</c:v>
                </c:pt>
                <c:pt idx="457" formatCode="0.00">
                  <c:v>78.586805555554989</c:v>
                </c:pt>
                <c:pt idx="458" formatCode="0.00">
                  <c:v>78.75347222222166</c:v>
                </c:pt>
                <c:pt idx="459" formatCode="0.00">
                  <c:v>78.920138888888332</c:v>
                </c:pt>
                <c:pt idx="460" formatCode="0.00">
                  <c:v>79.086805555555003</c:v>
                </c:pt>
                <c:pt idx="461" formatCode="0.00">
                  <c:v>79.253472222221674</c:v>
                </c:pt>
                <c:pt idx="462" formatCode="0.00">
                  <c:v>79.420138888888346</c:v>
                </c:pt>
                <c:pt idx="463" formatCode="0.00">
                  <c:v>79.586805555555017</c:v>
                </c:pt>
                <c:pt idx="464" formatCode="0.00">
                  <c:v>79.753472222221689</c:v>
                </c:pt>
                <c:pt idx="465" formatCode="0.00">
                  <c:v>79.92013888888836</c:v>
                </c:pt>
                <c:pt idx="466" formatCode="0.00">
                  <c:v>80.086805555555031</c:v>
                </c:pt>
                <c:pt idx="467" formatCode="0.00">
                  <c:v>80.253472222221703</c:v>
                </c:pt>
                <c:pt idx="468" formatCode="0.00">
                  <c:v>80.420138888888374</c:v>
                </c:pt>
                <c:pt idx="469" formatCode="0.00">
                  <c:v>80.586805555555046</c:v>
                </c:pt>
                <c:pt idx="470" formatCode="0.00">
                  <c:v>80.753472222221717</c:v>
                </c:pt>
                <c:pt idx="471" formatCode="0.00">
                  <c:v>80.920138888888388</c:v>
                </c:pt>
                <c:pt idx="472" formatCode="0.00">
                  <c:v>81.08680555555506</c:v>
                </c:pt>
                <c:pt idx="473" formatCode="0.00">
                  <c:v>81.253472222221731</c:v>
                </c:pt>
                <c:pt idx="474" formatCode="0.00">
                  <c:v>81.420138888888403</c:v>
                </c:pt>
                <c:pt idx="475" formatCode="0.00">
                  <c:v>81.586805555555074</c:v>
                </c:pt>
                <c:pt idx="476" formatCode="0.00">
                  <c:v>81.753472222221745</c:v>
                </c:pt>
                <c:pt idx="477" formatCode="0.00">
                  <c:v>81.920138888888417</c:v>
                </c:pt>
                <c:pt idx="478" formatCode="0.00">
                  <c:v>82.086805555555088</c:v>
                </c:pt>
                <c:pt idx="479" formatCode="0.00">
                  <c:v>82.25347222222176</c:v>
                </c:pt>
                <c:pt idx="480" formatCode="0.00">
                  <c:v>82.420138888888431</c:v>
                </c:pt>
                <c:pt idx="481" formatCode="0.00">
                  <c:v>82.586805555555102</c:v>
                </c:pt>
                <c:pt idx="482" formatCode="0.00">
                  <c:v>82.753472222221774</c:v>
                </c:pt>
                <c:pt idx="483" formatCode="0.00">
                  <c:v>82.920138888888445</c:v>
                </c:pt>
                <c:pt idx="484" formatCode="0.00">
                  <c:v>83.086805555555117</c:v>
                </c:pt>
                <c:pt idx="485" formatCode="0.00">
                  <c:v>83.253472222221788</c:v>
                </c:pt>
                <c:pt idx="486" formatCode="0.00">
                  <c:v>83.420138888888459</c:v>
                </c:pt>
                <c:pt idx="487" formatCode="0.00">
                  <c:v>83.586805555555131</c:v>
                </c:pt>
                <c:pt idx="488" formatCode="0.00">
                  <c:v>83.753472222221802</c:v>
                </c:pt>
                <c:pt idx="489" formatCode="0.00">
                  <c:v>83.920138888888474</c:v>
                </c:pt>
                <c:pt idx="490" formatCode="0.00">
                  <c:v>84.086805555555145</c:v>
                </c:pt>
                <c:pt idx="491" formatCode="0.00">
                  <c:v>84.253472222221816</c:v>
                </c:pt>
                <c:pt idx="492" formatCode="0.00">
                  <c:v>84.420138888888488</c:v>
                </c:pt>
                <c:pt idx="493" formatCode="0.00">
                  <c:v>84.586805555555159</c:v>
                </c:pt>
                <c:pt idx="494" formatCode="0.00">
                  <c:v>84.753472222221831</c:v>
                </c:pt>
                <c:pt idx="495" formatCode="0.00">
                  <c:v>84.920138888888502</c:v>
                </c:pt>
                <c:pt idx="496" formatCode="0.00">
                  <c:v>85.086805555555173</c:v>
                </c:pt>
                <c:pt idx="497" formatCode="0.00">
                  <c:v>85.253472222221845</c:v>
                </c:pt>
                <c:pt idx="498" formatCode="0.00">
                  <c:v>85.420138888888516</c:v>
                </c:pt>
                <c:pt idx="499" formatCode="0.00">
                  <c:v>85.586805555555188</c:v>
                </c:pt>
                <c:pt idx="500" formatCode="0.00">
                  <c:v>85.753472222221859</c:v>
                </c:pt>
                <c:pt idx="501" formatCode="0.00">
                  <c:v>85.92013888888853</c:v>
                </c:pt>
                <c:pt idx="502" formatCode="0.00">
                  <c:v>86.086805555555202</c:v>
                </c:pt>
                <c:pt idx="503" formatCode="0.00">
                  <c:v>86.253472222221873</c:v>
                </c:pt>
                <c:pt idx="504" formatCode="0.00">
                  <c:v>86.420138888888545</c:v>
                </c:pt>
                <c:pt idx="505" formatCode="0.00">
                  <c:v>86.586805555555216</c:v>
                </c:pt>
                <c:pt idx="506" formatCode="0.00">
                  <c:v>86.753472222221887</c:v>
                </c:pt>
                <c:pt idx="507" formatCode="0.00">
                  <c:v>86.920138888888559</c:v>
                </c:pt>
                <c:pt idx="508" formatCode="0.00">
                  <c:v>87.08680555555523</c:v>
                </c:pt>
                <c:pt idx="509" formatCode="0.00">
                  <c:v>87.253472222221902</c:v>
                </c:pt>
                <c:pt idx="510" formatCode="0.00">
                  <c:v>87.420138888888573</c:v>
                </c:pt>
                <c:pt idx="511" formatCode="0.00">
                  <c:v>87.586805555555244</c:v>
                </c:pt>
                <c:pt idx="512" formatCode="0.00">
                  <c:v>87.753472222221916</c:v>
                </c:pt>
                <c:pt idx="513" formatCode="0.00">
                  <c:v>87.920138888888587</c:v>
                </c:pt>
                <c:pt idx="514" formatCode="0.00">
                  <c:v>88.086805555555259</c:v>
                </c:pt>
                <c:pt idx="515" formatCode="0.00">
                  <c:v>88.25347222222193</c:v>
                </c:pt>
                <c:pt idx="516" formatCode="0.00">
                  <c:v>88.420138888888602</c:v>
                </c:pt>
                <c:pt idx="517" formatCode="0.00">
                  <c:v>88.586805555555273</c:v>
                </c:pt>
                <c:pt idx="518" formatCode="0.00">
                  <c:v>88.753472222221944</c:v>
                </c:pt>
                <c:pt idx="519" formatCode="0.00">
                  <c:v>88.920138888888616</c:v>
                </c:pt>
                <c:pt idx="520" formatCode="0.00">
                  <c:v>89.086805555555287</c:v>
                </c:pt>
                <c:pt idx="521" formatCode="0.00">
                  <c:v>89.253472222221959</c:v>
                </c:pt>
                <c:pt idx="522" formatCode="0.00">
                  <c:v>89.42013888888863</c:v>
                </c:pt>
                <c:pt idx="523" formatCode="0.00">
                  <c:v>89.586805555555301</c:v>
                </c:pt>
                <c:pt idx="524" formatCode="0.00">
                  <c:v>89.753472222221973</c:v>
                </c:pt>
                <c:pt idx="525" formatCode="0.00">
                  <c:v>89.920138888888644</c:v>
                </c:pt>
                <c:pt idx="526" formatCode="0.00">
                  <c:v>90.086805555555316</c:v>
                </c:pt>
                <c:pt idx="527" formatCode="0.00">
                  <c:v>90.253472222221987</c:v>
                </c:pt>
                <c:pt idx="528" formatCode="0.00">
                  <c:v>90.420138888888658</c:v>
                </c:pt>
                <c:pt idx="529" formatCode="0.00">
                  <c:v>90.58680555555533</c:v>
                </c:pt>
                <c:pt idx="530" formatCode="0.00">
                  <c:v>90.753472222222001</c:v>
                </c:pt>
                <c:pt idx="531" formatCode="0.00">
                  <c:v>90.920138888888673</c:v>
                </c:pt>
                <c:pt idx="532" formatCode="0.00">
                  <c:v>91.086805555555344</c:v>
                </c:pt>
                <c:pt idx="533" formatCode="0.00">
                  <c:v>91.253472222222015</c:v>
                </c:pt>
                <c:pt idx="534" formatCode="0.00">
                  <c:v>91.420138888888687</c:v>
                </c:pt>
                <c:pt idx="535" formatCode="0.00">
                  <c:v>91.586805555555358</c:v>
                </c:pt>
                <c:pt idx="536" formatCode="0.00">
                  <c:v>91.75347222222203</c:v>
                </c:pt>
                <c:pt idx="537" formatCode="0.00">
                  <c:v>91.920138888888701</c:v>
                </c:pt>
                <c:pt idx="538" formatCode="0.00">
                  <c:v>92.086805555555372</c:v>
                </c:pt>
                <c:pt idx="539" formatCode="0.00">
                  <c:v>92.253472222222044</c:v>
                </c:pt>
                <c:pt idx="540" formatCode="0.00">
                  <c:v>92.420138888888715</c:v>
                </c:pt>
                <c:pt idx="541" formatCode="0.00">
                  <c:v>92.586805555555387</c:v>
                </c:pt>
                <c:pt idx="542" formatCode="0.00">
                  <c:v>92.753472222222058</c:v>
                </c:pt>
                <c:pt idx="543" formatCode="0.00">
                  <c:v>92.920138888888729</c:v>
                </c:pt>
                <c:pt idx="544" formatCode="0.00">
                  <c:v>93.086805555555401</c:v>
                </c:pt>
                <c:pt idx="545" formatCode="0.00">
                  <c:v>93.253472222222072</c:v>
                </c:pt>
                <c:pt idx="546" formatCode="0.00">
                  <c:v>93.420138888888744</c:v>
                </c:pt>
                <c:pt idx="547" formatCode="0.00">
                  <c:v>93.586805555555415</c:v>
                </c:pt>
                <c:pt idx="548" formatCode="0.00">
                  <c:v>93.753472222222086</c:v>
                </c:pt>
                <c:pt idx="549" formatCode="0.00">
                  <c:v>93.920138888888758</c:v>
                </c:pt>
                <c:pt idx="550" formatCode="0.00">
                  <c:v>94.086805555555429</c:v>
                </c:pt>
                <c:pt idx="551" formatCode="0.00">
                  <c:v>94.253472222222101</c:v>
                </c:pt>
                <c:pt idx="552" formatCode="0.00">
                  <c:v>94.420138888888772</c:v>
                </c:pt>
                <c:pt idx="553" formatCode="0.00">
                  <c:v>94.586805555555443</c:v>
                </c:pt>
                <c:pt idx="554" formatCode="0.00">
                  <c:v>94.753472222222115</c:v>
                </c:pt>
                <c:pt idx="555" formatCode="0.00">
                  <c:v>94.920138888888786</c:v>
                </c:pt>
                <c:pt idx="556" formatCode="0.00">
                  <c:v>95.086805555555458</c:v>
                </c:pt>
                <c:pt idx="557" formatCode="0.00">
                  <c:v>95.253472222222129</c:v>
                </c:pt>
                <c:pt idx="558" formatCode="0.00">
                  <c:v>95.4201388888888</c:v>
                </c:pt>
                <c:pt idx="559" formatCode="0.00">
                  <c:v>95.586805555555472</c:v>
                </c:pt>
                <c:pt idx="560" formatCode="0.00">
                  <c:v>95.753472222222143</c:v>
                </c:pt>
                <c:pt idx="561" formatCode="0.00">
                  <c:v>95.920138888888815</c:v>
                </c:pt>
                <c:pt idx="562" formatCode="0.00">
                  <c:v>96.086805555555486</c:v>
                </c:pt>
                <c:pt idx="563" formatCode="0.00">
                  <c:v>96.253472222222157</c:v>
                </c:pt>
                <c:pt idx="564" formatCode="0.00">
                  <c:v>96.420138888888829</c:v>
                </c:pt>
                <c:pt idx="565" formatCode="0.00">
                  <c:v>96.5868055555555</c:v>
                </c:pt>
                <c:pt idx="566" formatCode="0.00">
                  <c:v>96.753472222222172</c:v>
                </c:pt>
                <c:pt idx="567" formatCode="0.00">
                  <c:v>96.920138888888843</c:v>
                </c:pt>
                <c:pt idx="568" formatCode="0.00">
                  <c:v>97.086805555555515</c:v>
                </c:pt>
                <c:pt idx="569" formatCode="0.00">
                  <c:v>97.253472222222186</c:v>
                </c:pt>
                <c:pt idx="570" formatCode="0.00">
                  <c:v>97.420138888888857</c:v>
                </c:pt>
                <c:pt idx="571" formatCode="0.00">
                  <c:v>97.586805555555529</c:v>
                </c:pt>
                <c:pt idx="572" formatCode="0.00">
                  <c:v>97.7534722222222</c:v>
                </c:pt>
                <c:pt idx="573" formatCode="0.00">
                  <c:v>97.920138888888872</c:v>
                </c:pt>
                <c:pt idx="574" formatCode="0.00">
                  <c:v>98.086805555555543</c:v>
                </c:pt>
                <c:pt idx="575" formatCode="0.00">
                  <c:v>98.253472222222214</c:v>
                </c:pt>
                <c:pt idx="576" formatCode="0.00">
                  <c:v>98.420138888888886</c:v>
                </c:pt>
                <c:pt idx="577" formatCode="0.00">
                  <c:v>98.586805555555557</c:v>
                </c:pt>
                <c:pt idx="578" formatCode="0.00">
                  <c:v>98.753472222222229</c:v>
                </c:pt>
                <c:pt idx="579" formatCode="0.00">
                  <c:v>98.9201388888889</c:v>
                </c:pt>
                <c:pt idx="580" formatCode="0.00">
                  <c:v>99.086805555555571</c:v>
                </c:pt>
                <c:pt idx="581" formatCode="0.00">
                  <c:v>99.253472222222243</c:v>
                </c:pt>
                <c:pt idx="582" formatCode="0.00">
                  <c:v>99.420138888888914</c:v>
                </c:pt>
                <c:pt idx="583" formatCode="0.00">
                  <c:v>99.586805555555586</c:v>
                </c:pt>
                <c:pt idx="584" formatCode="0.00">
                  <c:v>99.753472222222257</c:v>
                </c:pt>
                <c:pt idx="585" formatCode="0.00">
                  <c:v>99.920138888888928</c:v>
                </c:pt>
                <c:pt idx="586" formatCode="0.00">
                  <c:v>100.0868055555556</c:v>
                </c:pt>
                <c:pt idx="587" formatCode="0.00">
                  <c:v>100.25347222222227</c:v>
                </c:pt>
                <c:pt idx="588" formatCode="0.00">
                  <c:v>100.42013888888894</c:v>
                </c:pt>
                <c:pt idx="589" formatCode="0.00">
                  <c:v>100.58680555555561</c:v>
                </c:pt>
                <c:pt idx="590" formatCode="0.00">
                  <c:v>100.75347222222229</c:v>
                </c:pt>
                <c:pt idx="591" formatCode="0.00">
                  <c:v>100.92013888888896</c:v>
                </c:pt>
                <c:pt idx="592" formatCode="0.00">
                  <c:v>101.08680555555563</c:v>
                </c:pt>
                <c:pt idx="593" formatCode="0.00">
                  <c:v>101.2534722222223</c:v>
                </c:pt>
                <c:pt idx="594" formatCode="0.00">
                  <c:v>101.42013888888897</c:v>
                </c:pt>
                <c:pt idx="595" formatCode="0.00">
                  <c:v>101.58680555555564</c:v>
                </c:pt>
                <c:pt idx="596" formatCode="0.00">
                  <c:v>101.75347222222231</c:v>
                </c:pt>
                <c:pt idx="597" formatCode="0.00">
                  <c:v>101.92013888888899</c:v>
                </c:pt>
                <c:pt idx="598" formatCode="0.00">
                  <c:v>102.08680555555566</c:v>
                </c:pt>
                <c:pt idx="599" formatCode="0.00">
                  <c:v>102.25347222222233</c:v>
                </c:pt>
                <c:pt idx="600" formatCode="0.00">
                  <c:v>102.420138888889</c:v>
                </c:pt>
                <c:pt idx="601" formatCode="0.00">
                  <c:v>102.58680555555567</c:v>
                </c:pt>
                <c:pt idx="602" formatCode="0.00">
                  <c:v>102.75347222222234</c:v>
                </c:pt>
                <c:pt idx="603" formatCode="0.00">
                  <c:v>102.92013888888901</c:v>
                </c:pt>
                <c:pt idx="604" formatCode="0.00">
                  <c:v>103.08680555555569</c:v>
                </c:pt>
                <c:pt idx="605" formatCode="0.00">
                  <c:v>103.25347222222236</c:v>
                </c:pt>
                <c:pt idx="606" formatCode="0.00">
                  <c:v>103.42013888888903</c:v>
                </c:pt>
                <c:pt idx="607" formatCode="0.00">
                  <c:v>103.5868055555557</c:v>
                </c:pt>
                <c:pt idx="608" formatCode="0.00">
                  <c:v>103.75347222222237</c:v>
                </c:pt>
                <c:pt idx="609" formatCode="0.00">
                  <c:v>103.92013888888904</c:v>
                </c:pt>
                <c:pt idx="610" formatCode="0.00">
                  <c:v>104.08680555555571</c:v>
                </c:pt>
                <c:pt idx="611" formatCode="0.00">
                  <c:v>104.25347222222238</c:v>
                </c:pt>
                <c:pt idx="612" formatCode="0.00">
                  <c:v>104.42013888888906</c:v>
                </c:pt>
                <c:pt idx="613" formatCode="0.00">
                  <c:v>104.58680555555573</c:v>
                </c:pt>
                <c:pt idx="614" formatCode="0.00">
                  <c:v>104.7534722222224</c:v>
                </c:pt>
                <c:pt idx="615" formatCode="0.00">
                  <c:v>104.92013888888907</c:v>
                </c:pt>
                <c:pt idx="616" formatCode="0.00">
                  <c:v>105.08680555555574</c:v>
                </c:pt>
                <c:pt idx="617" formatCode="0.00">
                  <c:v>105.25347222222241</c:v>
                </c:pt>
                <c:pt idx="618" formatCode="0.00">
                  <c:v>105.42013888888908</c:v>
                </c:pt>
                <c:pt idx="619" formatCode="0.00">
                  <c:v>105.58680555555576</c:v>
                </c:pt>
                <c:pt idx="620" formatCode="0.00">
                  <c:v>105.75347222222243</c:v>
                </c:pt>
                <c:pt idx="621" formatCode="0.00">
                  <c:v>105.9201388888891</c:v>
                </c:pt>
                <c:pt idx="622" formatCode="0.00">
                  <c:v>106.08680555555577</c:v>
                </c:pt>
                <c:pt idx="623" formatCode="0.00">
                  <c:v>106.25347222222244</c:v>
                </c:pt>
                <c:pt idx="624" formatCode="0.00">
                  <c:v>106.42013888888911</c:v>
                </c:pt>
                <c:pt idx="625" formatCode="0.00">
                  <c:v>106.58680555555578</c:v>
                </c:pt>
                <c:pt idx="626" formatCode="0.00">
                  <c:v>106.75347222222246</c:v>
                </c:pt>
                <c:pt idx="627" formatCode="0.00">
                  <c:v>106.92013888888913</c:v>
                </c:pt>
                <c:pt idx="628" formatCode="0.00">
                  <c:v>107.0868055555558</c:v>
                </c:pt>
                <c:pt idx="629" formatCode="0.00">
                  <c:v>107.25347222222247</c:v>
                </c:pt>
                <c:pt idx="630" formatCode="0.00">
                  <c:v>107.42013888888914</c:v>
                </c:pt>
                <c:pt idx="631" formatCode="0.00">
                  <c:v>107.58680555555581</c:v>
                </c:pt>
                <c:pt idx="632" formatCode="0.00">
                  <c:v>107.75347222222248</c:v>
                </c:pt>
                <c:pt idx="633" formatCode="0.00">
                  <c:v>107.92013888888916</c:v>
                </c:pt>
                <c:pt idx="634" formatCode="0.00">
                  <c:v>108.08680555555583</c:v>
                </c:pt>
                <c:pt idx="635" formatCode="0.00">
                  <c:v>108.2534722222225</c:v>
                </c:pt>
                <c:pt idx="636" formatCode="0.00">
                  <c:v>108.42013888888917</c:v>
                </c:pt>
                <c:pt idx="637" formatCode="0.00">
                  <c:v>108.58680555555584</c:v>
                </c:pt>
                <c:pt idx="638" formatCode="0.00">
                  <c:v>108.75347222222251</c:v>
                </c:pt>
                <c:pt idx="639" formatCode="0.00">
                  <c:v>108.92013888888918</c:v>
                </c:pt>
                <c:pt idx="640" formatCode="0.00">
                  <c:v>109.08680555555586</c:v>
                </c:pt>
                <c:pt idx="641" formatCode="0.00">
                  <c:v>109.25347222222253</c:v>
                </c:pt>
                <c:pt idx="642" formatCode="0.00">
                  <c:v>109.4201388888892</c:v>
                </c:pt>
                <c:pt idx="643" formatCode="0.00">
                  <c:v>109.58680555555587</c:v>
                </c:pt>
                <c:pt idx="644" formatCode="0.00">
                  <c:v>109.75347222222254</c:v>
                </c:pt>
                <c:pt idx="645" formatCode="0.00">
                  <c:v>109.92013888888921</c:v>
                </c:pt>
                <c:pt idx="646" formatCode="0.00">
                  <c:v>110.08680555555588</c:v>
                </c:pt>
                <c:pt idx="647" formatCode="0.00">
                  <c:v>110.25347222222256</c:v>
                </c:pt>
                <c:pt idx="648" formatCode="0.00">
                  <c:v>110.42013888888923</c:v>
                </c:pt>
                <c:pt idx="649" formatCode="0.00">
                  <c:v>110.5868055555559</c:v>
                </c:pt>
                <c:pt idx="650" formatCode="0.00">
                  <c:v>110.75347222222257</c:v>
                </c:pt>
                <c:pt idx="651" formatCode="0.00">
                  <c:v>110.92013888888924</c:v>
                </c:pt>
                <c:pt idx="652" formatCode="0.00">
                  <c:v>111.08680555555591</c:v>
                </c:pt>
                <c:pt idx="653" formatCode="0.00">
                  <c:v>111.25347222222258</c:v>
                </c:pt>
                <c:pt idx="654" formatCode="0.00">
                  <c:v>111.42013888888926</c:v>
                </c:pt>
                <c:pt idx="655" formatCode="0.00">
                  <c:v>111.58680555555593</c:v>
                </c:pt>
                <c:pt idx="656" formatCode="0.00">
                  <c:v>111.7534722222226</c:v>
                </c:pt>
                <c:pt idx="657" formatCode="0.00">
                  <c:v>111.92013888888927</c:v>
                </c:pt>
                <c:pt idx="658" formatCode="0.00">
                  <c:v>112.08680555555594</c:v>
                </c:pt>
                <c:pt idx="659" formatCode="0.00">
                  <c:v>112.25347222222261</c:v>
                </c:pt>
                <c:pt idx="660" formatCode="0.00">
                  <c:v>112.42013888888928</c:v>
                </c:pt>
                <c:pt idx="661" formatCode="0.00">
                  <c:v>112.58680555555596</c:v>
                </c:pt>
                <c:pt idx="662" formatCode="0.00">
                  <c:v>112.75347222222263</c:v>
                </c:pt>
                <c:pt idx="663" formatCode="0.00">
                  <c:v>112.9201388888893</c:v>
                </c:pt>
                <c:pt idx="664" formatCode="0.00">
                  <c:v>113.08680555555597</c:v>
                </c:pt>
                <c:pt idx="665" formatCode="0.00">
                  <c:v>113.25347222222264</c:v>
                </c:pt>
                <c:pt idx="666" formatCode="0.00">
                  <c:v>113.42013888888931</c:v>
                </c:pt>
                <c:pt idx="667" formatCode="0.00">
                  <c:v>113.58680555555598</c:v>
                </c:pt>
                <c:pt idx="668" formatCode="0.00">
                  <c:v>113.75347222222265</c:v>
                </c:pt>
                <c:pt idx="669" formatCode="0.00">
                  <c:v>113.92013888888933</c:v>
                </c:pt>
                <c:pt idx="670" formatCode="0.00">
                  <c:v>114.086805555556</c:v>
                </c:pt>
                <c:pt idx="671" formatCode="0.00">
                  <c:v>114.25347222222267</c:v>
                </c:pt>
                <c:pt idx="672" formatCode="0.00">
                  <c:v>114.42013888888934</c:v>
                </c:pt>
                <c:pt idx="673" formatCode="0.00">
                  <c:v>114.58680555555601</c:v>
                </c:pt>
                <c:pt idx="674" formatCode="0.00">
                  <c:v>114.75347222222268</c:v>
                </c:pt>
                <c:pt idx="675" formatCode="0.00">
                  <c:v>114.92013888888935</c:v>
                </c:pt>
                <c:pt idx="676" formatCode="0.00">
                  <c:v>115.08680555555603</c:v>
                </c:pt>
                <c:pt idx="677" formatCode="0.00">
                  <c:v>115.2534722222227</c:v>
                </c:pt>
                <c:pt idx="678" formatCode="0.00">
                  <c:v>115.42013888888937</c:v>
                </c:pt>
                <c:pt idx="679" formatCode="0.00">
                  <c:v>115.58680555555604</c:v>
                </c:pt>
                <c:pt idx="680" formatCode="0.00">
                  <c:v>115.75347222222271</c:v>
                </c:pt>
                <c:pt idx="681" formatCode="0.00">
                  <c:v>115.92013888888938</c:v>
                </c:pt>
                <c:pt idx="682" formatCode="0.00">
                  <c:v>116.08680555555605</c:v>
                </c:pt>
                <c:pt idx="683" formatCode="0.00">
                  <c:v>116.25347222222273</c:v>
                </c:pt>
                <c:pt idx="684" formatCode="0.00">
                  <c:v>116.4201388888894</c:v>
                </c:pt>
                <c:pt idx="685" formatCode="0.00">
                  <c:v>116.58680555555607</c:v>
                </c:pt>
                <c:pt idx="686" formatCode="0.00">
                  <c:v>116.75347222222274</c:v>
                </c:pt>
                <c:pt idx="687" formatCode="0.00">
                  <c:v>116.92013888888941</c:v>
                </c:pt>
                <c:pt idx="688" formatCode="0.00">
                  <c:v>117.08680555555608</c:v>
                </c:pt>
                <c:pt idx="689" formatCode="0.00">
                  <c:v>117.25347222222275</c:v>
                </c:pt>
                <c:pt idx="690" formatCode="0.00">
                  <c:v>117.42013888888943</c:v>
                </c:pt>
                <c:pt idx="691" formatCode="0.00">
                  <c:v>117.5868055555561</c:v>
                </c:pt>
                <c:pt idx="692" formatCode="0.00">
                  <c:v>117.75347222222277</c:v>
                </c:pt>
                <c:pt idx="693" formatCode="0.00">
                  <c:v>117.92013888888944</c:v>
                </c:pt>
                <c:pt idx="694" formatCode="0.00">
                  <c:v>118.08680555555611</c:v>
                </c:pt>
                <c:pt idx="695" formatCode="0.00">
                  <c:v>118.25347222222278</c:v>
                </c:pt>
                <c:pt idx="696" formatCode="0.00">
                  <c:v>118.42013888888945</c:v>
                </c:pt>
                <c:pt idx="697" formatCode="0.00">
                  <c:v>118.58680555555613</c:v>
                </c:pt>
                <c:pt idx="698" formatCode="0.00">
                  <c:v>118.7534722222228</c:v>
                </c:pt>
                <c:pt idx="699" formatCode="0.00">
                  <c:v>118.92013888888947</c:v>
                </c:pt>
                <c:pt idx="700" formatCode="0.00">
                  <c:v>119.08680555555614</c:v>
                </c:pt>
                <c:pt idx="701" formatCode="0.00">
                  <c:v>119.25347222222281</c:v>
                </c:pt>
                <c:pt idx="702" formatCode="0.00">
                  <c:v>119.42013888888948</c:v>
                </c:pt>
                <c:pt idx="703" formatCode="0.00">
                  <c:v>119.58680555555615</c:v>
                </c:pt>
                <c:pt idx="704" formatCode="0.00">
                  <c:v>119.75347222222283</c:v>
                </c:pt>
                <c:pt idx="705" formatCode="0.00">
                  <c:v>119.9201388888895</c:v>
                </c:pt>
                <c:pt idx="706" formatCode="0.00">
                  <c:v>120.08680555555617</c:v>
                </c:pt>
                <c:pt idx="707" formatCode="0.00">
                  <c:v>120.25347222222284</c:v>
                </c:pt>
                <c:pt idx="708" formatCode="0.00">
                  <c:v>120.42013888888951</c:v>
                </c:pt>
                <c:pt idx="709" formatCode="0.00">
                  <c:v>120.58680555555618</c:v>
                </c:pt>
                <c:pt idx="710" formatCode="0.00">
                  <c:v>120.75347222222285</c:v>
                </c:pt>
                <c:pt idx="711" formatCode="0.00">
                  <c:v>120.92013888888953</c:v>
                </c:pt>
                <c:pt idx="712" formatCode="0.00">
                  <c:v>121.0868055555562</c:v>
                </c:pt>
                <c:pt idx="713" formatCode="0.00">
                  <c:v>121.25347222222287</c:v>
                </c:pt>
                <c:pt idx="714" formatCode="0.00">
                  <c:v>121.42013888888954</c:v>
                </c:pt>
                <c:pt idx="715" formatCode="0.00">
                  <c:v>121.58680555555621</c:v>
                </c:pt>
                <c:pt idx="716" formatCode="0.00">
                  <c:v>121.75347222222288</c:v>
                </c:pt>
                <c:pt idx="717" formatCode="0.00">
                  <c:v>121.92013888888955</c:v>
                </c:pt>
                <c:pt idx="718" formatCode="0.00">
                  <c:v>122.08680555555623</c:v>
                </c:pt>
                <c:pt idx="719" formatCode="0.00">
                  <c:v>122.2534722222229</c:v>
                </c:pt>
                <c:pt idx="720" formatCode="0.00">
                  <c:v>122.42013888888957</c:v>
                </c:pt>
                <c:pt idx="721" formatCode="0.00">
                  <c:v>122.58680555555624</c:v>
                </c:pt>
                <c:pt idx="722" formatCode="0.00">
                  <c:v>122.75347222222291</c:v>
                </c:pt>
                <c:pt idx="723" formatCode="0.00">
                  <c:v>122.92013888888958</c:v>
                </c:pt>
                <c:pt idx="725">
                  <c:v>146.22341435185081</c:v>
                </c:pt>
                <c:pt idx="726">
                  <c:v>169.03743055555242</c:v>
                </c:pt>
                <c:pt idx="727">
                  <c:v>230.98805555555009</c:v>
                </c:pt>
                <c:pt idx="728">
                  <c:v>258.98805555555009</c:v>
                </c:pt>
              </c:numCache>
            </c:numRef>
          </c:xVal>
          <c:yVal>
            <c:numRef>
              <c:f>'Current Datalogger'!$H$9:$H$737</c:f>
              <c:numCache>
                <c:formatCode>General</c:formatCode>
                <c:ptCount val="729"/>
                <c:pt idx="0">
                  <c:v>0.44834823529411766</c:v>
                </c:pt>
                <c:pt idx="1">
                  <c:v>0.86103529411764712</c:v>
                </c:pt>
                <c:pt idx="2">
                  <c:v>1.2603388235294117</c:v>
                </c:pt>
                <c:pt idx="3">
                  <c:v>1.6499011764705882</c:v>
                </c:pt>
                <c:pt idx="4">
                  <c:v>2.0286211764705881</c:v>
                </c:pt>
                <c:pt idx="5">
                  <c:v>2.4005647058823527</c:v>
                </c:pt>
                <c:pt idx="6">
                  <c:v>2.7642070588235295</c:v>
                </c:pt>
                <c:pt idx="7">
                  <c:v>3.1170917647058825</c:v>
                </c:pt>
                <c:pt idx="8">
                  <c:v>3.4632847058823533</c:v>
                </c:pt>
                <c:pt idx="9">
                  <c:v>3.8011764705882358</c:v>
                </c:pt>
                <c:pt idx="10">
                  <c:v>4.1333929411764707</c:v>
                </c:pt>
                <c:pt idx="11">
                  <c:v>4.4661176470588231</c:v>
                </c:pt>
                <c:pt idx="12">
                  <c:v>4.7988423529411754</c:v>
                </c:pt>
                <c:pt idx="13">
                  <c:v>5.1305505882352929</c:v>
                </c:pt>
                <c:pt idx="14">
                  <c:v>5.459717647058822</c:v>
                </c:pt>
                <c:pt idx="15">
                  <c:v>5.7847341176470568</c:v>
                </c:pt>
                <c:pt idx="16">
                  <c:v>6.1061082352941156</c:v>
                </c:pt>
                <c:pt idx="17">
                  <c:v>6.4259576470588211</c:v>
                </c:pt>
                <c:pt idx="18">
                  <c:v>6.7458070588235266</c:v>
                </c:pt>
                <c:pt idx="19">
                  <c:v>7.0646399999999971</c:v>
                </c:pt>
                <c:pt idx="20">
                  <c:v>7.3814399999999969</c:v>
                </c:pt>
                <c:pt idx="21">
                  <c:v>7.6956141176470556</c:v>
                </c:pt>
                <c:pt idx="22">
                  <c:v>8.0076705882352908</c:v>
                </c:pt>
                <c:pt idx="23">
                  <c:v>8.321336470588232</c:v>
                </c:pt>
                <c:pt idx="24">
                  <c:v>8.6350023529411732</c:v>
                </c:pt>
                <c:pt idx="25">
                  <c:v>8.9445176470588201</c:v>
                </c:pt>
                <c:pt idx="26">
                  <c:v>9.2483576470588211</c:v>
                </c:pt>
                <c:pt idx="27">
                  <c:v>9.5465223529411745</c:v>
                </c:pt>
                <c:pt idx="28">
                  <c:v>9.8390117647058801</c:v>
                </c:pt>
                <c:pt idx="29">
                  <c:v>10.131501176470586</c:v>
                </c:pt>
                <c:pt idx="30">
                  <c:v>10.429157647058823</c:v>
                </c:pt>
                <c:pt idx="31">
                  <c:v>10.731981176470589</c:v>
                </c:pt>
                <c:pt idx="32">
                  <c:v>11.042004705882354</c:v>
                </c:pt>
                <c:pt idx="33">
                  <c:v>11.35668705882353</c:v>
                </c:pt>
                <c:pt idx="34">
                  <c:v>11.677637647058825</c:v>
                </c:pt>
                <c:pt idx="35">
                  <c:v>12.010447058823532</c:v>
                </c:pt>
                <c:pt idx="36">
                  <c:v>12.347830588235297</c:v>
                </c:pt>
                <c:pt idx="37">
                  <c:v>12.680047058823533</c:v>
                </c:pt>
                <c:pt idx="38">
                  <c:v>13.00768941176471</c:v>
                </c:pt>
                <c:pt idx="39">
                  <c:v>13.333807058823535</c:v>
                </c:pt>
                <c:pt idx="40">
                  <c:v>13.659924705882359</c:v>
                </c:pt>
                <c:pt idx="41">
                  <c:v>13.99112470588236</c:v>
                </c:pt>
                <c:pt idx="42">
                  <c:v>14.326898823529419</c:v>
                </c:pt>
                <c:pt idx="43">
                  <c:v>14.661656470588243</c:v>
                </c:pt>
                <c:pt idx="44">
                  <c:v>14.995397647058832</c:v>
                </c:pt>
                <c:pt idx="45">
                  <c:v>15.327105882352949</c:v>
                </c:pt>
                <c:pt idx="46">
                  <c:v>15.656781176470597</c:v>
                </c:pt>
                <c:pt idx="47">
                  <c:v>15.993148235294125</c:v>
                </c:pt>
                <c:pt idx="48">
                  <c:v>16.335190588235299</c:v>
                </c:pt>
                <c:pt idx="49">
                  <c:v>16.672574117647063</c:v>
                </c:pt>
                <c:pt idx="50">
                  <c:v>17.004282352941178</c:v>
                </c:pt>
                <c:pt idx="51">
                  <c:v>17.331331764705883</c:v>
                </c:pt>
                <c:pt idx="52">
                  <c:v>17.65473882352941</c:v>
                </c:pt>
                <c:pt idx="53">
                  <c:v>17.978145882352937</c:v>
                </c:pt>
                <c:pt idx="54">
                  <c:v>18.302569411764701</c:v>
                </c:pt>
                <c:pt idx="55">
                  <c:v>18.624959999999994</c:v>
                </c:pt>
                <c:pt idx="56">
                  <c:v>18.943792941176465</c:v>
                </c:pt>
                <c:pt idx="57">
                  <c:v>19.261101176470582</c:v>
                </c:pt>
                <c:pt idx="58">
                  <c:v>19.579934117647053</c:v>
                </c:pt>
                <c:pt idx="59">
                  <c:v>19.907491764705874</c:v>
                </c:pt>
                <c:pt idx="60">
                  <c:v>20.249534117647048</c:v>
                </c:pt>
                <c:pt idx="61">
                  <c:v>20.600894117647048</c:v>
                </c:pt>
                <c:pt idx="62">
                  <c:v>20.952254117647048</c:v>
                </c:pt>
                <c:pt idx="63">
                  <c:v>21.29997176470587</c:v>
                </c:pt>
                <c:pt idx="64">
                  <c:v>21.64303058823528</c:v>
                </c:pt>
                <c:pt idx="65">
                  <c:v>21.991256470588219</c:v>
                </c:pt>
                <c:pt idx="66">
                  <c:v>22.344141176470572</c:v>
                </c:pt>
                <c:pt idx="67">
                  <c:v>22.691350588235277</c:v>
                </c:pt>
                <c:pt idx="68">
                  <c:v>23.032884705882335</c:v>
                </c:pt>
                <c:pt idx="69">
                  <c:v>23.368235294117628</c:v>
                </c:pt>
                <c:pt idx="70">
                  <c:v>23.702484705882334</c:v>
                </c:pt>
                <c:pt idx="71">
                  <c:v>23.870117647058805</c:v>
                </c:pt>
                <c:pt idx="72">
                  <c:v>23.870117647058805</c:v>
                </c:pt>
                <c:pt idx="73">
                  <c:v>23.870117647058805</c:v>
                </c:pt>
                <c:pt idx="74">
                  <c:v>23.870117647058805</c:v>
                </c:pt>
                <c:pt idx="75">
                  <c:v>23.870117647058805</c:v>
                </c:pt>
                <c:pt idx="76">
                  <c:v>24.06324705882351</c:v>
                </c:pt>
                <c:pt idx="77">
                  <c:v>24.06324705882351</c:v>
                </c:pt>
                <c:pt idx="78">
                  <c:v>24.302117647058804</c:v>
                </c:pt>
                <c:pt idx="79">
                  <c:v>24.620611764705863</c:v>
                </c:pt>
                <c:pt idx="80">
                  <c:v>24.939105882352923</c:v>
                </c:pt>
                <c:pt idx="81">
                  <c:v>25.257599999999982</c:v>
                </c:pt>
                <c:pt idx="82">
                  <c:v>25.576094117647042</c:v>
                </c:pt>
                <c:pt idx="83">
                  <c:v>25.894588235294101</c:v>
                </c:pt>
                <c:pt idx="84">
                  <c:v>26.133458823529395</c:v>
                </c:pt>
                <c:pt idx="85">
                  <c:v>26.372329411764689</c:v>
                </c:pt>
                <c:pt idx="86">
                  <c:v>26.611199999999982</c:v>
                </c:pt>
                <c:pt idx="87">
                  <c:v>26.850070588235276</c:v>
                </c:pt>
                <c:pt idx="88">
                  <c:v>27.168564705882336</c:v>
                </c:pt>
                <c:pt idx="89">
                  <c:v>27.407435294117629</c:v>
                </c:pt>
                <c:pt idx="90">
                  <c:v>27.566682352941157</c:v>
                </c:pt>
                <c:pt idx="91">
                  <c:v>27.725929411764685</c:v>
                </c:pt>
                <c:pt idx="92">
                  <c:v>27.885176470588213</c:v>
                </c:pt>
                <c:pt idx="93">
                  <c:v>28.044423529411741</c:v>
                </c:pt>
                <c:pt idx="94">
                  <c:v>28.203670588235269</c:v>
                </c:pt>
                <c:pt idx="95">
                  <c:v>28.362917647058797</c:v>
                </c:pt>
                <c:pt idx="96">
                  <c:v>28.522164705882325</c:v>
                </c:pt>
                <c:pt idx="97">
                  <c:v>28.681411764705857</c:v>
                </c:pt>
                <c:pt idx="98">
                  <c:v>28.840658823529388</c:v>
                </c:pt>
                <c:pt idx="99">
                  <c:v>28.99990588235292</c:v>
                </c:pt>
                <c:pt idx="100">
                  <c:v>29.159152941176451</c:v>
                </c:pt>
                <c:pt idx="101">
                  <c:v>29.318399999999983</c:v>
                </c:pt>
                <c:pt idx="102">
                  <c:v>29.477647058823514</c:v>
                </c:pt>
                <c:pt idx="103">
                  <c:v>29.636894117647046</c:v>
                </c:pt>
                <c:pt idx="104">
                  <c:v>29.875764705882343</c:v>
                </c:pt>
                <c:pt idx="105">
                  <c:v>30.11463529411764</c:v>
                </c:pt>
                <c:pt idx="106">
                  <c:v>30.273882352941172</c:v>
                </c:pt>
                <c:pt idx="107">
                  <c:v>30.433129411764703</c:v>
                </c:pt>
                <c:pt idx="108">
                  <c:v>30.592376470588235</c:v>
                </c:pt>
                <c:pt idx="109">
                  <c:v>30.751623529411766</c:v>
                </c:pt>
                <c:pt idx="110">
                  <c:v>30.910870588235298</c:v>
                </c:pt>
                <c:pt idx="111">
                  <c:v>31.070117647058829</c:v>
                </c:pt>
                <c:pt idx="112">
                  <c:v>31.229364705882361</c:v>
                </c:pt>
                <c:pt idx="113">
                  <c:v>31.388611764705892</c:v>
                </c:pt>
                <c:pt idx="114">
                  <c:v>31.547858823529424</c:v>
                </c:pt>
                <c:pt idx="115">
                  <c:v>31.707105882352955</c:v>
                </c:pt>
                <c:pt idx="116">
                  <c:v>31.866352941176487</c:v>
                </c:pt>
                <c:pt idx="117">
                  <c:v>32.025600000000018</c:v>
                </c:pt>
                <c:pt idx="118">
                  <c:v>32.18484705882355</c:v>
                </c:pt>
                <c:pt idx="119">
                  <c:v>32.344094117647082</c:v>
                </c:pt>
                <c:pt idx="120">
                  <c:v>32.503341176470613</c:v>
                </c:pt>
                <c:pt idx="121">
                  <c:v>32.742211764705907</c:v>
                </c:pt>
                <c:pt idx="122">
                  <c:v>32.9810823529412</c:v>
                </c:pt>
                <c:pt idx="123">
                  <c:v>33.219952941176494</c:v>
                </c:pt>
                <c:pt idx="124">
                  <c:v>33.538447058823557</c:v>
                </c:pt>
                <c:pt idx="125">
                  <c:v>33.85694117647062</c:v>
                </c:pt>
                <c:pt idx="126">
                  <c:v>34.175435294117683</c:v>
                </c:pt>
                <c:pt idx="127">
                  <c:v>34.414305882352977</c:v>
                </c:pt>
                <c:pt idx="128">
                  <c:v>34.653176470588271</c:v>
                </c:pt>
                <c:pt idx="129">
                  <c:v>34.971670588235334</c:v>
                </c:pt>
                <c:pt idx="130">
                  <c:v>35.290164705882397</c:v>
                </c:pt>
                <c:pt idx="131">
                  <c:v>35.60865882352946</c:v>
                </c:pt>
                <c:pt idx="132">
                  <c:v>35.927152941176523</c:v>
                </c:pt>
                <c:pt idx="133">
                  <c:v>36.245647058823586</c:v>
                </c:pt>
                <c:pt idx="134">
                  <c:v>36.564141176470649</c:v>
                </c:pt>
                <c:pt idx="135">
                  <c:v>36.882635294117712</c:v>
                </c:pt>
                <c:pt idx="136">
                  <c:v>37.201129411764775</c:v>
                </c:pt>
                <c:pt idx="137">
                  <c:v>37.519623529411838</c:v>
                </c:pt>
                <c:pt idx="138">
                  <c:v>37.838117647058901</c:v>
                </c:pt>
                <c:pt idx="139">
                  <c:v>38.156611764705964</c:v>
                </c:pt>
                <c:pt idx="140">
                  <c:v>38.475105882353027</c:v>
                </c:pt>
                <c:pt idx="141">
                  <c:v>38.79360000000009</c:v>
                </c:pt>
                <c:pt idx="142">
                  <c:v>39.112094117647153</c:v>
                </c:pt>
                <c:pt idx="143">
                  <c:v>39.430588235294216</c:v>
                </c:pt>
                <c:pt idx="144">
                  <c:v>39.749082352941279</c:v>
                </c:pt>
                <c:pt idx="145">
                  <c:v>40.067576470588342</c:v>
                </c:pt>
                <c:pt idx="146">
                  <c:v>40.386070588235405</c:v>
                </c:pt>
                <c:pt idx="147">
                  <c:v>40.704564705882468</c:v>
                </c:pt>
                <c:pt idx="148">
                  <c:v>41.023058823529531</c:v>
                </c:pt>
                <c:pt idx="149">
                  <c:v>41.341552941176595</c:v>
                </c:pt>
                <c:pt idx="150">
                  <c:v>41.660047058823658</c:v>
                </c:pt>
                <c:pt idx="151">
                  <c:v>41.898917647058951</c:v>
                </c:pt>
                <c:pt idx="152">
                  <c:v>42.058164705882483</c:v>
                </c:pt>
                <c:pt idx="153">
                  <c:v>42.297035294117777</c:v>
                </c:pt>
                <c:pt idx="154">
                  <c:v>42.53590588235307</c:v>
                </c:pt>
                <c:pt idx="155">
                  <c:v>42.695152941176602</c:v>
                </c:pt>
                <c:pt idx="156">
                  <c:v>42.934023529411895</c:v>
                </c:pt>
                <c:pt idx="157">
                  <c:v>43.172894117647189</c:v>
                </c:pt>
                <c:pt idx="158">
                  <c:v>43.332141176470721</c:v>
                </c:pt>
                <c:pt idx="159">
                  <c:v>43.571011764706014</c:v>
                </c:pt>
                <c:pt idx="160">
                  <c:v>43.809882352941308</c:v>
                </c:pt>
                <c:pt idx="161">
                  <c:v>44.048752941176602</c:v>
                </c:pt>
                <c:pt idx="162">
                  <c:v>44.287623529411896</c:v>
                </c:pt>
                <c:pt idx="163">
                  <c:v>44.446870588235427</c:v>
                </c:pt>
                <c:pt idx="164">
                  <c:v>44.685741176470721</c:v>
                </c:pt>
                <c:pt idx="165">
                  <c:v>45.004235294117784</c:v>
                </c:pt>
                <c:pt idx="166">
                  <c:v>45.322729411764847</c:v>
                </c:pt>
                <c:pt idx="167">
                  <c:v>45.64122352941191</c:v>
                </c:pt>
                <c:pt idx="168">
                  <c:v>45.880094117647204</c:v>
                </c:pt>
                <c:pt idx="169">
                  <c:v>46.039341176470735</c:v>
                </c:pt>
                <c:pt idx="170">
                  <c:v>46.198588235294267</c:v>
                </c:pt>
                <c:pt idx="171">
                  <c:v>46.357835294117798</c:v>
                </c:pt>
                <c:pt idx="172">
                  <c:v>46.51708235294133</c:v>
                </c:pt>
                <c:pt idx="173">
                  <c:v>46.676329411764861</c:v>
                </c:pt>
                <c:pt idx="174">
                  <c:v>46.835576470588393</c:v>
                </c:pt>
                <c:pt idx="175">
                  <c:v>46.994823529411924</c:v>
                </c:pt>
                <c:pt idx="176">
                  <c:v>47.154070588235456</c:v>
                </c:pt>
                <c:pt idx="177">
                  <c:v>47.313317647058987</c:v>
                </c:pt>
                <c:pt idx="178">
                  <c:v>47.472564705882519</c:v>
                </c:pt>
                <c:pt idx="179">
                  <c:v>47.63181176470605</c:v>
                </c:pt>
                <c:pt idx="180">
                  <c:v>47.791058823529582</c:v>
                </c:pt>
                <c:pt idx="181">
                  <c:v>47.950305882353113</c:v>
                </c:pt>
                <c:pt idx="182">
                  <c:v>48.109552941176645</c:v>
                </c:pt>
                <c:pt idx="183">
                  <c:v>48.268800000000176</c:v>
                </c:pt>
                <c:pt idx="184">
                  <c:v>48.428047058823708</c:v>
                </c:pt>
                <c:pt idx="185">
                  <c:v>48.587294117647239</c:v>
                </c:pt>
                <c:pt idx="186">
                  <c:v>48.746541176470771</c:v>
                </c:pt>
                <c:pt idx="187">
                  <c:v>48.905788235294303</c:v>
                </c:pt>
                <c:pt idx="188">
                  <c:v>49.065035294117834</c:v>
                </c:pt>
                <c:pt idx="189">
                  <c:v>49.224282352941366</c:v>
                </c:pt>
                <c:pt idx="190">
                  <c:v>49.383529411764897</c:v>
                </c:pt>
                <c:pt idx="191">
                  <c:v>49.542776470588421</c:v>
                </c:pt>
                <c:pt idx="192">
                  <c:v>49.702023529411946</c:v>
                </c:pt>
                <c:pt idx="193">
                  <c:v>49.86127058823547</c:v>
                </c:pt>
                <c:pt idx="194">
                  <c:v>50.020517647058995</c:v>
                </c:pt>
                <c:pt idx="195">
                  <c:v>50.179764705882519</c:v>
                </c:pt>
                <c:pt idx="196">
                  <c:v>50.339011764706044</c:v>
                </c:pt>
                <c:pt idx="197">
                  <c:v>50.498258823529568</c:v>
                </c:pt>
                <c:pt idx="198">
                  <c:v>50.737129411764862</c:v>
                </c:pt>
                <c:pt idx="199">
                  <c:v>51.055623529411918</c:v>
                </c:pt>
                <c:pt idx="200">
                  <c:v>51.374117647058974</c:v>
                </c:pt>
                <c:pt idx="201">
                  <c:v>51.692611764706029</c:v>
                </c:pt>
                <c:pt idx="202">
                  <c:v>51.931482352941323</c:v>
                </c:pt>
                <c:pt idx="203">
                  <c:v>52.090729411764848</c:v>
                </c:pt>
                <c:pt idx="204">
                  <c:v>52.329600000000141</c:v>
                </c:pt>
                <c:pt idx="205">
                  <c:v>52.568470588235435</c:v>
                </c:pt>
                <c:pt idx="206">
                  <c:v>52.727717647058959</c:v>
                </c:pt>
                <c:pt idx="207">
                  <c:v>52.886964705882484</c:v>
                </c:pt>
                <c:pt idx="208">
                  <c:v>53.125835294117778</c:v>
                </c:pt>
                <c:pt idx="209">
                  <c:v>53.364705882353071</c:v>
                </c:pt>
                <c:pt idx="210">
                  <c:v>53.603576470588365</c:v>
                </c:pt>
                <c:pt idx="211">
                  <c:v>53.842447058823659</c:v>
                </c:pt>
                <c:pt idx="212">
                  <c:v>54.001694117647183</c:v>
                </c:pt>
                <c:pt idx="213">
                  <c:v>54.160941176470708</c:v>
                </c:pt>
                <c:pt idx="214">
                  <c:v>54.320188235294232</c:v>
                </c:pt>
                <c:pt idx="215">
                  <c:v>54.479435294117756</c:v>
                </c:pt>
                <c:pt idx="216">
                  <c:v>54.638682352941281</c:v>
                </c:pt>
                <c:pt idx="217">
                  <c:v>54.797929411764805</c:v>
                </c:pt>
                <c:pt idx="218">
                  <c:v>54.95717647058833</c:v>
                </c:pt>
                <c:pt idx="219">
                  <c:v>55.116423529411854</c:v>
                </c:pt>
                <c:pt idx="220">
                  <c:v>55.275670588235378</c:v>
                </c:pt>
                <c:pt idx="221">
                  <c:v>55.434917647058903</c:v>
                </c:pt>
                <c:pt idx="222">
                  <c:v>55.594164705882427</c:v>
                </c:pt>
                <c:pt idx="223">
                  <c:v>55.753411764705952</c:v>
                </c:pt>
                <c:pt idx="224">
                  <c:v>55.912658823529476</c:v>
                </c:pt>
                <c:pt idx="225">
                  <c:v>56.071905882353001</c:v>
                </c:pt>
                <c:pt idx="226">
                  <c:v>56.231152941176525</c:v>
                </c:pt>
                <c:pt idx="227">
                  <c:v>56.390400000000049</c:v>
                </c:pt>
                <c:pt idx="228">
                  <c:v>56.549647058823574</c:v>
                </c:pt>
                <c:pt idx="229">
                  <c:v>56.788517647058868</c:v>
                </c:pt>
                <c:pt idx="230">
                  <c:v>57.027388235294161</c:v>
                </c:pt>
                <c:pt idx="231">
                  <c:v>57.186635294117686</c:v>
                </c:pt>
                <c:pt idx="232">
                  <c:v>57.34588235294121</c:v>
                </c:pt>
                <c:pt idx="233">
                  <c:v>57.505129411764734</c:v>
                </c:pt>
                <c:pt idx="234">
                  <c:v>57.664376470588259</c:v>
                </c:pt>
                <c:pt idx="235">
                  <c:v>57.823623529411783</c:v>
                </c:pt>
                <c:pt idx="236">
                  <c:v>57.982870588235308</c:v>
                </c:pt>
                <c:pt idx="237">
                  <c:v>58.142117647058832</c:v>
                </c:pt>
                <c:pt idx="238">
                  <c:v>58.301364705882357</c:v>
                </c:pt>
                <c:pt idx="239">
                  <c:v>58.460611764705881</c:v>
                </c:pt>
                <c:pt idx="240">
                  <c:v>58.619858823529405</c:v>
                </c:pt>
                <c:pt idx="241">
                  <c:v>58.77910588235293</c:v>
                </c:pt>
                <c:pt idx="242">
                  <c:v>58.938352941176454</c:v>
                </c:pt>
                <c:pt idx="243">
                  <c:v>59.097599999999979</c:v>
                </c:pt>
                <c:pt idx="244">
                  <c:v>59.256847058823503</c:v>
                </c:pt>
                <c:pt idx="245">
                  <c:v>59.416094117647027</c:v>
                </c:pt>
                <c:pt idx="246">
                  <c:v>59.575341176470552</c:v>
                </c:pt>
                <c:pt idx="247">
                  <c:v>59.734588235294076</c:v>
                </c:pt>
                <c:pt idx="248">
                  <c:v>59.893835294117601</c:v>
                </c:pt>
                <c:pt idx="249">
                  <c:v>60.053082352941125</c:v>
                </c:pt>
                <c:pt idx="250">
                  <c:v>60.212329411764649</c:v>
                </c:pt>
                <c:pt idx="251">
                  <c:v>60.371576470588174</c:v>
                </c:pt>
                <c:pt idx="252">
                  <c:v>60.530823529411698</c:v>
                </c:pt>
                <c:pt idx="253">
                  <c:v>60.690070588235223</c:v>
                </c:pt>
                <c:pt idx="254">
                  <c:v>60.849317647058747</c:v>
                </c:pt>
                <c:pt idx="255">
                  <c:v>61.008564705882272</c:v>
                </c:pt>
                <c:pt idx="256">
                  <c:v>61.167811764705796</c:v>
                </c:pt>
                <c:pt idx="257">
                  <c:v>61.32705882352932</c:v>
                </c:pt>
                <c:pt idx="258">
                  <c:v>61.486305882352845</c:v>
                </c:pt>
                <c:pt idx="259">
                  <c:v>61.645552941176369</c:v>
                </c:pt>
                <c:pt idx="260">
                  <c:v>61.804799999999894</c:v>
                </c:pt>
                <c:pt idx="261">
                  <c:v>61.964047058823418</c:v>
                </c:pt>
                <c:pt idx="262">
                  <c:v>62.123294117646942</c:v>
                </c:pt>
                <c:pt idx="263">
                  <c:v>62.282541176470467</c:v>
                </c:pt>
                <c:pt idx="264">
                  <c:v>62.441788235293991</c:v>
                </c:pt>
                <c:pt idx="265">
                  <c:v>62.601035294117516</c:v>
                </c:pt>
                <c:pt idx="266">
                  <c:v>62.76028235294104</c:v>
                </c:pt>
                <c:pt idx="267">
                  <c:v>62.999152941176334</c:v>
                </c:pt>
                <c:pt idx="268">
                  <c:v>63.238023529411628</c:v>
                </c:pt>
                <c:pt idx="269">
                  <c:v>63.397270588235152</c:v>
                </c:pt>
                <c:pt idx="270">
                  <c:v>63.556517647058676</c:v>
                </c:pt>
                <c:pt idx="271">
                  <c:v>63.79538823529397</c:v>
                </c:pt>
                <c:pt idx="272">
                  <c:v>64.034258823529257</c:v>
                </c:pt>
                <c:pt idx="273">
                  <c:v>64.193505882352781</c:v>
                </c:pt>
                <c:pt idx="274">
                  <c:v>64.432376470588068</c:v>
                </c:pt>
                <c:pt idx="275">
                  <c:v>64.671247058823354</c:v>
                </c:pt>
                <c:pt idx="276">
                  <c:v>64.830494117646879</c:v>
                </c:pt>
                <c:pt idx="277">
                  <c:v>64.989741176470403</c:v>
                </c:pt>
                <c:pt idx="278">
                  <c:v>65.22861176470569</c:v>
                </c:pt>
                <c:pt idx="279">
                  <c:v>65.547105882352739</c:v>
                </c:pt>
                <c:pt idx="280">
                  <c:v>65.785976470588025</c:v>
                </c:pt>
                <c:pt idx="281">
                  <c:v>65.94522352941155</c:v>
                </c:pt>
                <c:pt idx="282">
                  <c:v>66.024847058823312</c:v>
                </c:pt>
                <c:pt idx="283">
                  <c:v>66.104470588235074</c:v>
                </c:pt>
                <c:pt idx="284">
                  <c:v>66.263717647058598</c:v>
                </c:pt>
                <c:pt idx="285">
                  <c:v>66.70496470588148</c:v>
                </c:pt>
                <c:pt idx="286">
                  <c:v>66.873359999999124</c:v>
                </c:pt>
                <c:pt idx="287">
                  <c:v>67.033877647057949</c:v>
                </c:pt>
                <c:pt idx="288">
                  <c:v>67.17423529411677</c:v>
                </c:pt>
                <c:pt idx="289">
                  <c:v>67.307816470587355</c:v>
                </c:pt>
                <c:pt idx="290">
                  <c:v>67.436230588234409</c:v>
                </c:pt>
                <c:pt idx="291">
                  <c:v>67.563628235293237</c:v>
                </c:pt>
                <c:pt idx="292">
                  <c:v>67.692550588234411</c:v>
                </c:pt>
                <c:pt idx="293">
                  <c:v>67.820964705881465</c:v>
                </c:pt>
                <c:pt idx="294">
                  <c:v>67.947345882352053</c:v>
                </c:pt>
                <c:pt idx="295">
                  <c:v>68.07220235294028</c:v>
                </c:pt>
                <c:pt idx="296">
                  <c:v>68.195025882352041</c:v>
                </c:pt>
                <c:pt idx="297">
                  <c:v>68.317849411763802</c:v>
                </c:pt>
                <c:pt idx="298">
                  <c:v>68.44473882352851</c:v>
                </c:pt>
                <c:pt idx="299">
                  <c:v>68.578319999999096</c:v>
                </c:pt>
                <c:pt idx="300">
                  <c:v>68.716051764704972</c:v>
                </c:pt>
                <c:pt idx="301">
                  <c:v>68.853275294116727</c:v>
                </c:pt>
                <c:pt idx="302">
                  <c:v>68.988974117646137</c:v>
                </c:pt>
                <c:pt idx="303">
                  <c:v>69.125689411763787</c:v>
                </c:pt>
                <c:pt idx="304">
                  <c:v>69.268588235293194</c:v>
                </c:pt>
                <c:pt idx="305">
                  <c:v>69.414621176469666</c:v>
                </c:pt>
                <c:pt idx="306">
                  <c:v>69.559637647057897</c:v>
                </c:pt>
                <c:pt idx="307">
                  <c:v>69.704654117646129</c:v>
                </c:pt>
                <c:pt idx="308">
                  <c:v>69.84865411764612</c:v>
                </c:pt>
                <c:pt idx="309">
                  <c:v>69.992654117646111</c:v>
                </c:pt>
                <c:pt idx="310">
                  <c:v>70.136061176469639</c:v>
                </c:pt>
                <c:pt idx="311">
                  <c:v>70.276842352940221</c:v>
                </c:pt>
                <c:pt idx="312">
                  <c:v>70.413557647057871</c:v>
                </c:pt>
                <c:pt idx="313">
                  <c:v>70.54510588235199</c:v>
                </c:pt>
                <c:pt idx="314">
                  <c:v>70.672503529410818</c:v>
                </c:pt>
                <c:pt idx="315">
                  <c:v>70.79685176470494</c:v>
                </c:pt>
                <c:pt idx="316">
                  <c:v>70.920691764704941</c:v>
                </c:pt>
                <c:pt idx="317">
                  <c:v>71.045039999999062</c:v>
                </c:pt>
                <c:pt idx="318">
                  <c:v>71.167863529410823</c:v>
                </c:pt>
                <c:pt idx="319">
                  <c:v>71.290687058822584</c:v>
                </c:pt>
                <c:pt idx="320">
                  <c:v>71.424352941175528</c:v>
                </c:pt>
                <c:pt idx="321">
                  <c:v>71.566743529410815</c:v>
                </c:pt>
                <c:pt idx="322">
                  <c:v>71.708032941175517</c:v>
                </c:pt>
                <c:pt idx="323">
                  <c:v>71.846781176469634</c:v>
                </c:pt>
                <c:pt idx="324">
                  <c:v>71.980955294116697</c:v>
                </c:pt>
                <c:pt idx="325">
                  <c:v>72.112503529410816</c:v>
                </c:pt>
                <c:pt idx="326">
                  <c:v>72.242950588234336</c:v>
                </c:pt>
                <c:pt idx="327">
                  <c:v>72.372381176469631</c:v>
                </c:pt>
                <c:pt idx="328">
                  <c:v>72.50392941176375</c:v>
                </c:pt>
                <c:pt idx="329">
                  <c:v>72.638611764704919</c:v>
                </c:pt>
                <c:pt idx="330">
                  <c:v>72.772785882351982</c:v>
                </c:pt>
                <c:pt idx="331">
                  <c:v>72.904842352940221</c:v>
                </c:pt>
                <c:pt idx="332">
                  <c:v>73.034781176469636</c:v>
                </c:pt>
                <c:pt idx="333">
                  <c:v>73.165821176469635</c:v>
                </c:pt>
                <c:pt idx="334">
                  <c:v>73.299487058822578</c:v>
                </c:pt>
                <c:pt idx="335">
                  <c:v>73.433152941175521</c:v>
                </c:pt>
                <c:pt idx="336">
                  <c:v>73.56520941176376</c:v>
                </c:pt>
                <c:pt idx="337">
                  <c:v>73.695148235293175</c:v>
                </c:pt>
                <c:pt idx="338">
                  <c:v>73.823562352940229</c:v>
                </c:pt>
                <c:pt idx="339">
                  <c:v>73.950959999999057</c:v>
                </c:pt>
                <c:pt idx="340">
                  <c:v>74.077849411763765</c:v>
                </c:pt>
                <c:pt idx="341">
                  <c:v>74.204738823528473</c:v>
                </c:pt>
                <c:pt idx="342">
                  <c:v>74.331119999999061</c:v>
                </c:pt>
                <c:pt idx="343">
                  <c:v>74.455976470587288</c:v>
                </c:pt>
                <c:pt idx="344">
                  <c:v>74.579816470587289</c:v>
                </c:pt>
                <c:pt idx="345">
                  <c:v>74.70314823529317</c:v>
                </c:pt>
                <c:pt idx="346">
                  <c:v>74.826988235293172</c:v>
                </c:pt>
                <c:pt idx="347">
                  <c:v>74.951844705881399</c:v>
                </c:pt>
                <c:pt idx="348">
                  <c:v>75.07619294117552</c:v>
                </c:pt>
                <c:pt idx="349">
                  <c:v>75.199524705881402</c:v>
                </c:pt>
                <c:pt idx="350">
                  <c:v>75.321839999999042</c:v>
                </c:pt>
                <c:pt idx="351">
                  <c:v>75.442545882351979</c:v>
                </c:pt>
                <c:pt idx="352">
                  <c:v>75.563251764704916</c:v>
                </c:pt>
                <c:pt idx="353">
                  <c:v>75.685058823528436</c:v>
                </c:pt>
                <c:pt idx="354">
                  <c:v>75.806357647057851</c:v>
                </c:pt>
                <c:pt idx="355">
                  <c:v>75.926047058822562</c:v>
                </c:pt>
                <c:pt idx="356">
                  <c:v>76.044127058822554</c:v>
                </c:pt>
                <c:pt idx="357">
                  <c:v>76.16169882352844</c:v>
                </c:pt>
                <c:pt idx="358">
                  <c:v>76.279270588234326</c:v>
                </c:pt>
                <c:pt idx="359">
                  <c:v>76.396334117646091</c:v>
                </c:pt>
                <c:pt idx="360">
                  <c:v>76.512889411763737</c:v>
                </c:pt>
                <c:pt idx="361">
                  <c:v>76.628936470587263</c:v>
                </c:pt>
                <c:pt idx="362">
                  <c:v>76.743967058822562</c:v>
                </c:pt>
                <c:pt idx="363">
                  <c:v>76.857981176469622</c:v>
                </c:pt>
                <c:pt idx="364">
                  <c:v>76.973011764704921</c:v>
                </c:pt>
                <c:pt idx="365">
                  <c:v>77.090075294116687</c:v>
                </c:pt>
                <c:pt idx="366">
                  <c:v>77.206630588234333</c:v>
                </c:pt>
                <c:pt idx="367">
                  <c:v>77.322169411763738</c:v>
                </c:pt>
                <c:pt idx="368">
                  <c:v>77.437199999999038</c:v>
                </c:pt>
                <c:pt idx="369">
                  <c:v>77.552230588234337</c:v>
                </c:pt>
                <c:pt idx="370">
                  <c:v>77.671411764704928</c:v>
                </c:pt>
                <c:pt idx="371">
                  <c:v>77.796776470587275</c:v>
                </c:pt>
                <c:pt idx="372">
                  <c:v>77.92620705882257</c:v>
                </c:pt>
                <c:pt idx="373">
                  <c:v>78.058771764704915</c:v>
                </c:pt>
                <c:pt idx="374">
                  <c:v>78.191929411763738</c:v>
                </c:pt>
                <c:pt idx="375">
                  <c:v>78.322461176469616</c:v>
                </c:pt>
                <c:pt idx="376">
                  <c:v>78.451891764704911</c:v>
                </c:pt>
                <c:pt idx="377">
                  <c:v>78.581322352940205</c:v>
                </c:pt>
                <c:pt idx="378">
                  <c:v>78.708719999999033</c:v>
                </c:pt>
                <c:pt idx="379">
                  <c:v>78.832559999999035</c:v>
                </c:pt>
                <c:pt idx="380">
                  <c:v>78.952757647057851</c:v>
                </c:pt>
                <c:pt idx="381">
                  <c:v>79.071345882351963</c:v>
                </c:pt>
                <c:pt idx="382">
                  <c:v>79.19357647058726</c:v>
                </c:pt>
                <c:pt idx="383">
                  <c:v>79.324108235293153</c:v>
                </c:pt>
                <c:pt idx="384">
                  <c:v>79.461839999999043</c:v>
                </c:pt>
                <c:pt idx="385">
                  <c:v>79.600079999999053</c:v>
                </c:pt>
                <c:pt idx="386">
                  <c:v>79.734762352940237</c:v>
                </c:pt>
                <c:pt idx="387">
                  <c:v>79.86741176470494</c:v>
                </c:pt>
                <c:pt idx="388">
                  <c:v>79.998959999999059</c:v>
                </c:pt>
                <c:pt idx="389">
                  <c:v>80.128390588234353</c:v>
                </c:pt>
                <c:pt idx="390">
                  <c:v>80.255279999999061</c:v>
                </c:pt>
                <c:pt idx="391">
                  <c:v>80.379628235293183</c:v>
                </c:pt>
                <c:pt idx="392">
                  <c:v>80.501435294116718</c:v>
                </c:pt>
                <c:pt idx="393">
                  <c:v>80.621632941175548</c:v>
                </c:pt>
                <c:pt idx="394">
                  <c:v>80.743355294116725</c:v>
                </c:pt>
                <c:pt idx="395">
                  <c:v>80.867703529410846</c:v>
                </c:pt>
                <c:pt idx="396">
                  <c:v>80.992559999999088</c:v>
                </c:pt>
                <c:pt idx="397">
                  <c:v>81.116399999999089</c:v>
                </c:pt>
                <c:pt idx="398">
                  <c:v>81.239223529410864</c:v>
                </c:pt>
                <c:pt idx="399">
                  <c:v>81.363571764704986</c:v>
                </c:pt>
                <c:pt idx="400">
                  <c:v>81.489444705881454</c:v>
                </c:pt>
                <c:pt idx="401">
                  <c:v>81.614809411763815</c:v>
                </c:pt>
                <c:pt idx="402">
                  <c:v>81.739157647057937</c:v>
                </c:pt>
                <c:pt idx="403">
                  <c:v>81.861981176469712</c:v>
                </c:pt>
                <c:pt idx="404">
                  <c:v>81.982178823528542</c:v>
                </c:pt>
                <c:pt idx="405">
                  <c:v>82.100767058822669</c:v>
                </c:pt>
                <c:pt idx="406">
                  <c:v>83.757487058822761</c:v>
                </c:pt>
                <c:pt idx="407">
                  <c:v>83.895727058822771</c:v>
                </c:pt>
                <c:pt idx="408">
                  <c:v>84.029392941175715</c:v>
                </c:pt>
                <c:pt idx="409">
                  <c:v>84.160941176469834</c:v>
                </c:pt>
                <c:pt idx="410">
                  <c:v>84.289863529411008</c:v>
                </c:pt>
                <c:pt idx="411">
                  <c:v>84.416752941175716</c:v>
                </c:pt>
                <c:pt idx="412">
                  <c:v>84.547284705881609</c:v>
                </c:pt>
                <c:pt idx="413">
                  <c:v>84.681967058822792</c:v>
                </c:pt>
                <c:pt idx="414">
                  <c:v>84.815632941175735</c:v>
                </c:pt>
                <c:pt idx="415">
                  <c:v>84.946672941175734</c:v>
                </c:pt>
                <c:pt idx="416">
                  <c:v>85.076103529411029</c:v>
                </c:pt>
                <c:pt idx="417">
                  <c:v>85.204517647058097</c:v>
                </c:pt>
                <c:pt idx="418">
                  <c:v>85.335557647058096</c:v>
                </c:pt>
                <c:pt idx="419">
                  <c:v>85.470239999999279</c:v>
                </c:pt>
                <c:pt idx="420">
                  <c:v>85.603312941175759</c:v>
                </c:pt>
                <c:pt idx="421">
                  <c:v>85.732743529411053</c:v>
                </c:pt>
                <c:pt idx="422">
                  <c:v>85.860649411764001</c:v>
                </c:pt>
                <c:pt idx="423">
                  <c:v>85.989571764705175</c:v>
                </c:pt>
                <c:pt idx="424">
                  <c:v>86.121628235293414</c:v>
                </c:pt>
                <c:pt idx="425">
                  <c:v>86.256818823528718</c:v>
                </c:pt>
                <c:pt idx="426">
                  <c:v>86.394042352940488</c:v>
                </c:pt>
                <c:pt idx="427">
                  <c:v>86.534315294116965</c:v>
                </c:pt>
                <c:pt idx="428">
                  <c:v>86.677722352940492</c:v>
                </c:pt>
                <c:pt idx="429">
                  <c:v>86.822738823528738</c:v>
                </c:pt>
                <c:pt idx="430">
                  <c:v>86.96877176470521</c:v>
                </c:pt>
                <c:pt idx="431">
                  <c:v>87.122004705881679</c:v>
                </c:pt>
                <c:pt idx="432">
                  <c:v>87.280912941175799</c:v>
                </c:pt>
                <c:pt idx="433">
                  <c:v>87.4393129411758</c:v>
                </c:pt>
                <c:pt idx="434">
                  <c:v>87.5977129411758</c:v>
                </c:pt>
                <c:pt idx="435">
                  <c:v>87.755096470587574</c:v>
                </c:pt>
                <c:pt idx="436">
                  <c:v>87.911971764705228</c:v>
                </c:pt>
                <c:pt idx="437">
                  <c:v>88.068338823528762</c:v>
                </c:pt>
                <c:pt idx="438">
                  <c:v>88.223096470587592</c:v>
                </c:pt>
                <c:pt idx="439">
                  <c:v>88.376244705881717</c:v>
                </c:pt>
                <c:pt idx="440">
                  <c:v>88.527359999999362</c:v>
                </c:pt>
                <c:pt idx="441">
                  <c:v>88.676950588234661</c:v>
                </c:pt>
                <c:pt idx="442">
                  <c:v>88.825524705881719</c:v>
                </c:pt>
                <c:pt idx="443">
                  <c:v>88.973082352940551</c:v>
                </c:pt>
                <c:pt idx="444">
                  <c:v>89.120639999999383</c:v>
                </c:pt>
                <c:pt idx="445">
                  <c:v>89.266164705881735</c:v>
                </c:pt>
                <c:pt idx="446">
                  <c:v>89.408555294117036</c:v>
                </c:pt>
                <c:pt idx="447">
                  <c:v>89.546287058822926</c:v>
                </c:pt>
                <c:pt idx="448">
                  <c:v>89.68096941176411</c:v>
                </c:pt>
                <c:pt idx="449">
                  <c:v>89.81666823529352</c:v>
                </c:pt>
                <c:pt idx="450">
                  <c:v>89.949741176469999</c:v>
                </c:pt>
                <c:pt idx="451">
                  <c:v>90.078155294117067</c:v>
                </c:pt>
                <c:pt idx="452">
                  <c:v>90.204536470587655</c:v>
                </c:pt>
                <c:pt idx="453">
                  <c:v>90.330409411764123</c:v>
                </c:pt>
                <c:pt idx="454">
                  <c:v>90.457807058822951</c:v>
                </c:pt>
                <c:pt idx="455">
                  <c:v>90.586221176470019</c:v>
                </c:pt>
                <c:pt idx="456">
                  <c:v>90.712094117646487</c:v>
                </c:pt>
                <c:pt idx="457">
                  <c:v>90.835934117646488</c:v>
                </c:pt>
                <c:pt idx="458">
                  <c:v>90.959774117646489</c:v>
                </c:pt>
                <c:pt idx="459">
                  <c:v>91.083614117646491</c:v>
                </c:pt>
                <c:pt idx="460">
                  <c:v>91.212112941175903</c:v>
                </c:pt>
                <c:pt idx="461">
                  <c:v>91.346287058822966</c:v>
                </c:pt>
                <c:pt idx="462">
                  <c:v>91.47995294117591</c:v>
                </c:pt>
                <c:pt idx="463">
                  <c:v>91.610992941175908</c:v>
                </c:pt>
                <c:pt idx="464">
                  <c:v>91.738898823528856</c:v>
                </c:pt>
                <c:pt idx="465">
                  <c:v>91.864771764705324</c:v>
                </c:pt>
                <c:pt idx="466">
                  <c:v>91.992169411764152</c:v>
                </c:pt>
                <c:pt idx="467">
                  <c:v>92.121091764705326</c:v>
                </c:pt>
                <c:pt idx="468">
                  <c:v>92.248489411764155</c:v>
                </c:pt>
                <c:pt idx="469">
                  <c:v>92.373345882352396</c:v>
                </c:pt>
                <c:pt idx="470">
                  <c:v>92.496677647058277</c:v>
                </c:pt>
                <c:pt idx="471">
                  <c:v>92.618992941175932</c:v>
                </c:pt>
                <c:pt idx="472">
                  <c:v>92.741308235293587</c:v>
                </c:pt>
                <c:pt idx="473">
                  <c:v>92.863623529411242</c:v>
                </c:pt>
                <c:pt idx="474">
                  <c:v>92.984329411764193</c:v>
                </c:pt>
                <c:pt idx="475">
                  <c:v>93.103425882352425</c:v>
                </c:pt>
                <c:pt idx="476">
                  <c:v>93.220997647058311</c:v>
                </c:pt>
                <c:pt idx="477">
                  <c:v>93.337552941175957</c:v>
                </c:pt>
                <c:pt idx="478">
                  <c:v>93.454108235293603</c:v>
                </c:pt>
                <c:pt idx="479">
                  <c:v>93.570155294117129</c:v>
                </c:pt>
                <c:pt idx="480">
                  <c:v>93.684169411764188</c:v>
                </c:pt>
                <c:pt idx="481">
                  <c:v>93.795642352940661</c:v>
                </c:pt>
                <c:pt idx="482">
                  <c:v>93.904489411764189</c:v>
                </c:pt>
                <c:pt idx="483">
                  <c:v>94.011218823528893</c:v>
                </c:pt>
                <c:pt idx="484">
                  <c:v>94.11743999999949</c:v>
                </c:pt>
                <c:pt idx="485">
                  <c:v>94.223152941175968</c:v>
                </c:pt>
                <c:pt idx="486">
                  <c:v>94.326832941175965</c:v>
                </c:pt>
                <c:pt idx="487">
                  <c:v>94.428479999999496</c:v>
                </c:pt>
                <c:pt idx="488">
                  <c:v>94.529110588234786</c:v>
                </c:pt>
                <c:pt idx="489">
                  <c:v>94.629232941175971</c:v>
                </c:pt>
                <c:pt idx="490">
                  <c:v>94.729863529411261</c:v>
                </c:pt>
                <c:pt idx="491">
                  <c:v>94.832018823528912</c:v>
                </c:pt>
                <c:pt idx="492">
                  <c:v>94.93671529411715</c:v>
                </c:pt>
                <c:pt idx="493">
                  <c:v>95.042428235293627</c:v>
                </c:pt>
                <c:pt idx="494">
                  <c:v>95.147632941175985</c:v>
                </c:pt>
                <c:pt idx="495">
                  <c:v>95.254955294117167</c:v>
                </c:pt>
                <c:pt idx="496">
                  <c:v>95.363887058823053</c:v>
                </c:pt>
                <c:pt idx="497">
                  <c:v>95.472310588234819</c:v>
                </c:pt>
                <c:pt idx="498">
                  <c:v>95.580734117646585</c:v>
                </c:pt>
                <c:pt idx="499">
                  <c:v>95.689157647058352</c:v>
                </c:pt>
                <c:pt idx="500">
                  <c:v>95.798089411764238</c:v>
                </c:pt>
                <c:pt idx="501">
                  <c:v>95.908037647058364</c:v>
                </c:pt>
                <c:pt idx="502">
                  <c:v>96.019510588234837</c:v>
                </c:pt>
                <c:pt idx="503">
                  <c:v>96.13250823529367</c:v>
                </c:pt>
                <c:pt idx="504">
                  <c:v>96.24601411764661</c:v>
                </c:pt>
                <c:pt idx="505">
                  <c:v>96.360536470587789</c:v>
                </c:pt>
                <c:pt idx="506">
                  <c:v>96.477091764705435</c:v>
                </c:pt>
                <c:pt idx="507">
                  <c:v>96.596272941176025</c:v>
                </c:pt>
                <c:pt idx="508">
                  <c:v>96.721129411764267</c:v>
                </c:pt>
                <c:pt idx="509">
                  <c:v>96.853694117646626</c:v>
                </c:pt>
                <c:pt idx="510">
                  <c:v>96.989392941176035</c:v>
                </c:pt>
                <c:pt idx="511">
                  <c:v>97.124075294117219</c:v>
                </c:pt>
                <c:pt idx="512">
                  <c:v>97.257741176470162</c:v>
                </c:pt>
                <c:pt idx="513">
                  <c:v>97.392931764705466</c:v>
                </c:pt>
                <c:pt idx="514">
                  <c:v>97.534814117646647</c:v>
                </c:pt>
                <c:pt idx="515">
                  <c:v>97.682879999999599</c:v>
                </c:pt>
                <c:pt idx="516">
                  <c:v>97.831962352940778</c:v>
                </c:pt>
                <c:pt idx="517">
                  <c:v>97.981044705881956</c:v>
                </c:pt>
                <c:pt idx="518">
                  <c:v>98.130127058823135</c:v>
                </c:pt>
                <c:pt idx="519">
                  <c:v>98.278192941176087</c:v>
                </c:pt>
                <c:pt idx="520">
                  <c:v>98.426767058823145</c:v>
                </c:pt>
                <c:pt idx="521">
                  <c:v>98.575849411764324</c:v>
                </c:pt>
                <c:pt idx="522">
                  <c:v>98.721289411764332</c:v>
                </c:pt>
                <c:pt idx="523">
                  <c:v>98.861562352940808</c:v>
                </c:pt>
                <c:pt idx="524">
                  <c:v>98.998277647058458</c:v>
                </c:pt>
                <c:pt idx="525">
                  <c:v>99.133976470587868</c:v>
                </c:pt>
                <c:pt idx="526">
                  <c:v>99.272724705881984</c:v>
                </c:pt>
                <c:pt idx="527">
                  <c:v>99.414522352940807</c:v>
                </c:pt>
                <c:pt idx="528">
                  <c:v>99.555303529411404</c:v>
                </c:pt>
                <c:pt idx="529">
                  <c:v>99.693543529411414</c:v>
                </c:pt>
                <c:pt idx="530">
                  <c:v>99.830767058823184</c:v>
                </c:pt>
                <c:pt idx="531">
                  <c:v>99.967990588234954</c:v>
                </c:pt>
                <c:pt idx="532">
                  <c:v>100.10673882352907</c:v>
                </c:pt>
                <c:pt idx="533">
                  <c:v>100.24862117647025</c:v>
                </c:pt>
                <c:pt idx="534">
                  <c:v>100.39151999999967</c:v>
                </c:pt>
                <c:pt idx="535">
                  <c:v>100.53179294117615</c:v>
                </c:pt>
                <c:pt idx="536">
                  <c:v>100.66799999999968</c:v>
                </c:pt>
                <c:pt idx="537">
                  <c:v>100.80166588235262</c:v>
                </c:pt>
                <c:pt idx="538">
                  <c:v>100.93888941176439</c:v>
                </c:pt>
                <c:pt idx="539">
                  <c:v>101.08178823529381</c:v>
                </c:pt>
                <c:pt idx="540">
                  <c:v>101.22731294117617</c:v>
                </c:pt>
                <c:pt idx="541">
                  <c:v>101.374870588235</c:v>
                </c:pt>
                <c:pt idx="542">
                  <c:v>101.52962823529383</c:v>
                </c:pt>
                <c:pt idx="543">
                  <c:v>101.69522823529383</c:v>
                </c:pt>
                <c:pt idx="544">
                  <c:v>101.86963764705854</c:v>
                </c:pt>
                <c:pt idx="545">
                  <c:v>102.05023058823501</c:v>
                </c:pt>
                <c:pt idx="546">
                  <c:v>102.22870588235266</c:v>
                </c:pt>
                <c:pt idx="547">
                  <c:v>102.39896470588208</c:v>
                </c:pt>
                <c:pt idx="548">
                  <c:v>102.56303999999973</c:v>
                </c:pt>
                <c:pt idx="549">
                  <c:v>102.72499764705856</c:v>
                </c:pt>
                <c:pt idx="550">
                  <c:v>102.88958117647033</c:v>
                </c:pt>
                <c:pt idx="551">
                  <c:v>103.05729882352915</c:v>
                </c:pt>
                <c:pt idx="552">
                  <c:v>103.22501647058797</c:v>
                </c:pt>
                <c:pt idx="553">
                  <c:v>103.39171764705857</c:v>
                </c:pt>
                <c:pt idx="554">
                  <c:v>103.55791058823505</c:v>
                </c:pt>
                <c:pt idx="555">
                  <c:v>103.72410352941152</c:v>
                </c:pt>
                <c:pt idx="556">
                  <c:v>103.88919529411741</c:v>
                </c:pt>
                <c:pt idx="557">
                  <c:v>104.05166117647036</c:v>
                </c:pt>
                <c:pt idx="558">
                  <c:v>104.21056941176448</c:v>
                </c:pt>
                <c:pt idx="559">
                  <c:v>104.36896941176448</c:v>
                </c:pt>
                <c:pt idx="560">
                  <c:v>104.52736941176448</c:v>
                </c:pt>
                <c:pt idx="561">
                  <c:v>104.68424470588214</c:v>
                </c:pt>
                <c:pt idx="562">
                  <c:v>104.84213647058802</c:v>
                </c:pt>
                <c:pt idx="563">
                  <c:v>105.00053647058802</c:v>
                </c:pt>
                <c:pt idx="564">
                  <c:v>105.1584282352939</c:v>
                </c:pt>
                <c:pt idx="565">
                  <c:v>105.31267764705861</c:v>
                </c:pt>
                <c:pt idx="566">
                  <c:v>105.46175999999979</c:v>
                </c:pt>
                <c:pt idx="567">
                  <c:v>105.61295999999979</c:v>
                </c:pt>
                <c:pt idx="568">
                  <c:v>105.77347764705861</c:v>
                </c:pt>
                <c:pt idx="569">
                  <c:v>105.94068705882333</c:v>
                </c:pt>
                <c:pt idx="570">
                  <c:v>106.10891294117627</c:v>
                </c:pt>
                <c:pt idx="571">
                  <c:v>106.27917176470569</c:v>
                </c:pt>
                <c:pt idx="572">
                  <c:v>106.44841411764688</c:v>
                </c:pt>
                <c:pt idx="573">
                  <c:v>106.61562352941159</c:v>
                </c:pt>
                <c:pt idx="574">
                  <c:v>106.78486588235278</c:v>
                </c:pt>
                <c:pt idx="575">
                  <c:v>106.95614117647042</c:v>
                </c:pt>
                <c:pt idx="576">
                  <c:v>107.12944941176455</c:v>
                </c:pt>
                <c:pt idx="577">
                  <c:v>107.30275764705868</c:v>
                </c:pt>
                <c:pt idx="578">
                  <c:v>107.47454117647045</c:v>
                </c:pt>
                <c:pt idx="579">
                  <c:v>107.64429176470576</c:v>
                </c:pt>
                <c:pt idx="580">
                  <c:v>107.8155670588234</c:v>
                </c:pt>
                <c:pt idx="581">
                  <c:v>107.98989176470576</c:v>
                </c:pt>
                <c:pt idx="582">
                  <c:v>108.16167529411753</c:v>
                </c:pt>
                <c:pt idx="583">
                  <c:v>108.32727529411753</c:v>
                </c:pt>
                <c:pt idx="584">
                  <c:v>108.48508235294106</c:v>
                </c:pt>
                <c:pt idx="585">
                  <c:v>108.6356894117646</c:v>
                </c:pt>
                <c:pt idx="586">
                  <c:v>108.78062117647049</c:v>
                </c:pt>
                <c:pt idx="587">
                  <c:v>108.92089411764697</c:v>
                </c:pt>
                <c:pt idx="588">
                  <c:v>109.0571011764705</c:v>
                </c:pt>
                <c:pt idx="589">
                  <c:v>109.18966588235286</c:v>
                </c:pt>
                <c:pt idx="590">
                  <c:v>109.31909647058815</c:v>
                </c:pt>
                <c:pt idx="591">
                  <c:v>109.44649411764698</c:v>
                </c:pt>
                <c:pt idx="592">
                  <c:v>109.57287529411757</c:v>
                </c:pt>
                <c:pt idx="593">
                  <c:v>109.69874823529403</c:v>
                </c:pt>
                <c:pt idx="594">
                  <c:v>109.82411294117639</c:v>
                </c:pt>
                <c:pt idx="595">
                  <c:v>109.94896941176464</c:v>
                </c:pt>
                <c:pt idx="596">
                  <c:v>110.07280941176464</c:v>
                </c:pt>
                <c:pt idx="597">
                  <c:v>110.19614117647052</c:v>
                </c:pt>
                <c:pt idx="598">
                  <c:v>110.32201411764699</c:v>
                </c:pt>
                <c:pt idx="599">
                  <c:v>110.45093647058816</c:v>
                </c:pt>
                <c:pt idx="600">
                  <c:v>110.58087529411758</c:v>
                </c:pt>
                <c:pt idx="601">
                  <c:v>110.71132235294111</c:v>
                </c:pt>
                <c:pt idx="602">
                  <c:v>110.84227764705876</c:v>
                </c:pt>
                <c:pt idx="603">
                  <c:v>110.97484235294112</c:v>
                </c:pt>
                <c:pt idx="604">
                  <c:v>111.11104941176465</c:v>
                </c:pt>
                <c:pt idx="605">
                  <c:v>111.25081411764701</c:v>
                </c:pt>
                <c:pt idx="606">
                  <c:v>111.39108705882349</c:v>
                </c:pt>
                <c:pt idx="607">
                  <c:v>111.52881882352938</c:v>
                </c:pt>
                <c:pt idx="608">
                  <c:v>111.66350117647056</c:v>
                </c:pt>
                <c:pt idx="609">
                  <c:v>111.7971670588235</c:v>
                </c:pt>
                <c:pt idx="610">
                  <c:v>111.93489882352939</c:v>
                </c:pt>
                <c:pt idx="611">
                  <c:v>112.07779764705882</c:v>
                </c:pt>
                <c:pt idx="612">
                  <c:v>112.22281411764706</c:v>
                </c:pt>
                <c:pt idx="613">
                  <c:v>112.36833882352941</c:v>
                </c:pt>
                <c:pt idx="614">
                  <c:v>112.51488000000001</c:v>
                </c:pt>
                <c:pt idx="615">
                  <c:v>112.66396235294118</c:v>
                </c:pt>
                <c:pt idx="616">
                  <c:v>112.81609411764707</c:v>
                </c:pt>
                <c:pt idx="617">
                  <c:v>112.9708517647059</c:v>
                </c:pt>
                <c:pt idx="618">
                  <c:v>113.12620235294119</c:v>
                </c:pt>
                <c:pt idx="619">
                  <c:v>113.28104470588238</c:v>
                </c:pt>
                <c:pt idx="620">
                  <c:v>113.43588705882357</c:v>
                </c:pt>
                <c:pt idx="621">
                  <c:v>113.59327058823534</c:v>
                </c:pt>
                <c:pt idx="622">
                  <c:v>113.75421176470593</c:v>
                </c:pt>
                <c:pt idx="623">
                  <c:v>113.91616941176476</c:v>
                </c:pt>
                <c:pt idx="624">
                  <c:v>114.07812705882358</c:v>
                </c:pt>
                <c:pt idx="625">
                  <c:v>114.23856000000006</c:v>
                </c:pt>
                <c:pt idx="626">
                  <c:v>114.39645176470594</c:v>
                </c:pt>
                <c:pt idx="627">
                  <c:v>114.55171764705889</c:v>
                </c:pt>
                <c:pt idx="628">
                  <c:v>114.70698352941184</c:v>
                </c:pt>
                <c:pt idx="629">
                  <c:v>114.86436705882362</c:v>
                </c:pt>
                <c:pt idx="630">
                  <c:v>115.02175058823539</c:v>
                </c:pt>
                <c:pt idx="631">
                  <c:v>115.17811764705893</c:v>
                </c:pt>
                <c:pt idx="632">
                  <c:v>115.33346823529422</c:v>
                </c:pt>
                <c:pt idx="633">
                  <c:v>115.48881882352951</c:v>
                </c:pt>
                <c:pt idx="634">
                  <c:v>115.64671058823539</c:v>
                </c:pt>
                <c:pt idx="635">
                  <c:v>115.80714352941187</c:v>
                </c:pt>
                <c:pt idx="636">
                  <c:v>115.96656000000011</c:v>
                </c:pt>
                <c:pt idx="637">
                  <c:v>116.12080941176482</c:v>
                </c:pt>
                <c:pt idx="638">
                  <c:v>116.26938352941188</c:v>
                </c:pt>
                <c:pt idx="639">
                  <c:v>116.41694117647071</c:v>
                </c:pt>
                <c:pt idx="640">
                  <c:v>116.56966588235308</c:v>
                </c:pt>
                <c:pt idx="641">
                  <c:v>116.72704941176485</c:v>
                </c:pt>
                <c:pt idx="642">
                  <c:v>116.88544941176485</c:v>
                </c:pt>
                <c:pt idx="643">
                  <c:v>117.04334117647073</c:v>
                </c:pt>
                <c:pt idx="644">
                  <c:v>117.19708235294132</c:v>
                </c:pt>
                <c:pt idx="645">
                  <c:v>117.34819764705897</c:v>
                </c:pt>
                <c:pt idx="646">
                  <c:v>117.5029552941178</c:v>
                </c:pt>
                <c:pt idx="647">
                  <c:v>117.66033882352957</c:v>
                </c:pt>
                <c:pt idx="648">
                  <c:v>117.81670588235311</c:v>
                </c:pt>
                <c:pt idx="649">
                  <c:v>117.97146352941193</c:v>
                </c:pt>
                <c:pt idx="650">
                  <c:v>118.12410352941194</c:v>
                </c:pt>
                <c:pt idx="651">
                  <c:v>118.27521882352958</c:v>
                </c:pt>
                <c:pt idx="652">
                  <c:v>118.42633411764723</c:v>
                </c:pt>
                <c:pt idx="653">
                  <c:v>118.57795764705899</c:v>
                </c:pt>
                <c:pt idx="654">
                  <c:v>118.72754823529429</c:v>
                </c:pt>
                <c:pt idx="655">
                  <c:v>118.87358117647076</c:v>
                </c:pt>
                <c:pt idx="656">
                  <c:v>119.01597176470607</c:v>
                </c:pt>
                <c:pt idx="657">
                  <c:v>119.15726117647077</c:v>
                </c:pt>
                <c:pt idx="658">
                  <c:v>119.30117647058842</c:v>
                </c:pt>
                <c:pt idx="659">
                  <c:v>119.44619294117666</c:v>
                </c:pt>
                <c:pt idx="660">
                  <c:v>119.58960000000019</c:v>
                </c:pt>
                <c:pt idx="661">
                  <c:v>119.73088941176491</c:v>
                </c:pt>
                <c:pt idx="662">
                  <c:v>119.87116235294138</c:v>
                </c:pt>
                <c:pt idx="663">
                  <c:v>120.01143529411786</c:v>
                </c:pt>
                <c:pt idx="664">
                  <c:v>120.15382588235316</c:v>
                </c:pt>
                <c:pt idx="665">
                  <c:v>120.29782588235317</c:v>
                </c:pt>
                <c:pt idx="666">
                  <c:v>120.44072470588259</c:v>
                </c:pt>
                <c:pt idx="667">
                  <c:v>120.58252235294141</c:v>
                </c:pt>
                <c:pt idx="668">
                  <c:v>120.72381176470611</c:v>
                </c:pt>
                <c:pt idx="669">
                  <c:v>120.86510117647083</c:v>
                </c:pt>
                <c:pt idx="670">
                  <c:v>121.00639058823555</c:v>
                </c:pt>
                <c:pt idx="671">
                  <c:v>121.14717176470614</c:v>
                </c:pt>
                <c:pt idx="672">
                  <c:v>121.28592000000026</c:v>
                </c:pt>
                <c:pt idx="673">
                  <c:v>121.42263529411791</c:v>
                </c:pt>
                <c:pt idx="674">
                  <c:v>121.55782588235321</c:v>
                </c:pt>
                <c:pt idx="675">
                  <c:v>121.6925082352944</c:v>
                </c:pt>
                <c:pt idx="676">
                  <c:v>121.82820705882381</c:v>
                </c:pt>
                <c:pt idx="677">
                  <c:v>121.96492235294146</c:v>
                </c:pt>
                <c:pt idx="678">
                  <c:v>122.10163764705911</c:v>
                </c:pt>
                <c:pt idx="679">
                  <c:v>122.23632000000029</c:v>
                </c:pt>
                <c:pt idx="680">
                  <c:v>122.36837647058853</c:v>
                </c:pt>
                <c:pt idx="681">
                  <c:v>122.50246588235323</c:v>
                </c:pt>
                <c:pt idx="682">
                  <c:v>122.646889411765</c:v>
                </c:pt>
                <c:pt idx="683">
                  <c:v>122.80113882352971</c:v>
                </c:pt>
                <c:pt idx="684">
                  <c:v>122.95801411764737</c:v>
                </c:pt>
                <c:pt idx="685">
                  <c:v>123.1143811764709</c:v>
                </c:pt>
                <c:pt idx="686">
                  <c:v>123.27176470588267</c:v>
                </c:pt>
                <c:pt idx="687">
                  <c:v>123.43321411764738</c:v>
                </c:pt>
                <c:pt idx="688">
                  <c:v>123.59881411764738</c:v>
                </c:pt>
                <c:pt idx="689">
                  <c:v>123.76551529411798</c:v>
                </c:pt>
                <c:pt idx="690">
                  <c:v>123.92959058823563</c:v>
                </c:pt>
                <c:pt idx="691">
                  <c:v>124.08951529411799</c:v>
                </c:pt>
                <c:pt idx="692">
                  <c:v>124.24689882352976</c:v>
                </c:pt>
                <c:pt idx="693">
                  <c:v>124.40580705882388</c:v>
                </c:pt>
                <c:pt idx="694">
                  <c:v>124.56725647058859</c:v>
                </c:pt>
                <c:pt idx="695">
                  <c:v>124.7287058823533</c:v>
                </c:pt>
                <c:pt idx="696">
                  <c:v>124.8871058823533</c:v>
                </c:pt>
                <c:pt idx="697">
                  <c:v>125.04033882352977</c:v>
                </c:pt>
                <c:pt idx="698">
                  <c:v>125.18891294117682</c:v>
                </c:pt>
                <c:pt idx="699">
                  <c:v>125.3349458823533</c:v>
                </c:pt>
                <c:pt idx="700">
                  <c:v>125.48352000000035</c:v>
                </c:pt>
                <c:pt idx="701">
                  <c:v>125.63675294117682</c:v>
                </c:pt>
                <c:pt idx="702">
                  <c:v>125.78998588235329</c:v>
                </c:pt>
                <c:pt idx="703">
                  <c:v>125.93957647058859</c:v>
                </c:pt>
                <c:pt idx="704">
                  <c:v>126.0866258823533</c:v>
                </c:pt>
                <c:pt idx="705">
                  <c:v>126.23520000000036</c:v>
                </c:pt>
                <c:pt idx="706">
                  <c:v>126.39199058823566</c:v>
                </c:pt>
                <c:pt idx="707">
                  <c:v>126.55809882352978</c:v>
                </c:pt>
                <c:pt idx="708">
                  <c:v>126.72471529411801</c:v>
                </c:pt>
                <c:pt idx="709">
                  <c:v>126.88718117647096</c:v>
                </c:pt>
                <c:pt idx="710">
                  <c:v>127.0465976470592</c:v>
                </c:pt>
                <c:pt idx="711">
                  <c:v>127.2049976470592</c:v>
                </c:pt>
                <c:pt idx="712">
                  <c:v>127.36856470588273</c:v>
                </c:pt>
                <c:pt idx="713">
                  <c:v>127.5372988235298</c:v>
                </c:pt>
                <c:pt idx="714">
                  <c:v>127.70552470588274</c:v>
                </c:pt>
                <c:pt idx="715">
                  <c:v>127.87112470588274</c:v>
                </c:pt>
                <c:pt idx="716">
                  <c:v>128.03359058823568</c:v>
                </c:pt>
                <c:pt idx="717">
                  <c:v>128.19453176470628</c:v>
                </c:pt>
                <c:pt idx="718">
                  <c:v>128.355981176471</c:v>
                </c:pt>
                <c:pt idx="719">
                  <c:v>128.51743058823573</c:v>
                </c:pt>
                <c:pt idx="720">
                  <c:v>128.67786352941221</c:v>
                </c:pt>
                <c:pt idx="721">
                  <c:v>128.83728000000045</c:v>
                </c:pt>
                <c:pt idx="722">
                  <c:v>128.99517176470633</c:v>
                </c:pt>
                <c:pt idx="723">
                  <c:v>129.15153882352985</c:v>
                </c:pt>
                <c:pt idx="725">
                  <c:v>129.15153882352985</c:v>
                </c:pt>
                <c:pt idx="726">
                  <c:v>133.24897874529566</c:v>
                </c:pt>
                <c:pt idx="727">
                  <c:v>141.68973237026461</c:v>
                </c:pt>
                <c:pt idx="728">
                  <c:v>144.96715679887114</c:v>
                </c:pt>
              </c:numCache>
            </c:numRef>
          </c:yVal>
          <c:smooth val="0"/>
          <c:extLst>
            <c:ext xmlns:c16="http://schemas.microsoft.com/office/drawing/2014/chart" uri="{C3380CC4-5D6E-409C-BE32-E72D297353CC}">
              <c16:uniqueId val="{00000000-3277-4094-BEF6-3434DEE76E07}"/>
            </c:ext>
          </c:extLst>
        </c:ser>
        <c:dLbls>
          <c:showLegendKey val="0"/>
          <c:showVal val="0"/>
          <c:showCatName val="0"/>
          <c:showSerName val="0"/>
          <c:showPercent val="0"/>
          <c:showBubbleSize val="0"/>
        </c:dLbls>
        <c:axId val="408462536"/>
        <c:axId val="477183088"/>
      </c:scatterChart>
      <c:valAx>
        <c:axId val="408462536"/>
        <c:scaling>
          <c:orientation val="minMax"/>
          <c:max val="300"/>
          <c:min val="0"/>
        </c:scaling>
        <c:delete val="0"/>
        <c:axPos val="b"/>
        <c:title>
          <c:tx>
            <c:rich>
              <a:bodyPr/>
              <a:lstStyle/>
              <a:p>
                <a:pPr>
                  <a:defRPr/>
                </a:pPr>
                <a:r>
                  <a:rPr lang="en-GB"/>
                  <a:t>Time (days)</a:t>
                </a:r>
              </a:p>
            </c:rich>
          </c:tx>
          <c:layout>
            <c:manualLayout>
              <c:xMode val="edge"/>
              <c:yMode val="edge"/>
              <c:x val="0.43236165420873235"/>
              <c:y val="0.88183644130292216"/>
            </c:manualLayout>
          </c:layout>
          <c:overlay val="0"/>
        </c:title>
        <c:numFmt formatCode="General" sourceLinked="0"/>
        <c:majorTickMark val="none"/>
        <c:minorTickMark val="none"/>
        <c:tickLblPos val="nextTo"/>
        <c:crossAx val="477183088"/>
        <c:crosses val="autoZero"/>
        <c:crossBetween val="midCat"/>
        <c:majorUnit val="50"/>
      </c:valAx>
      <c:valAx>
        <c:axId val="477183088"/>
        <c:scaling>
          <c:orientation val="minMax"/>
        </c:scaling>
        <c:delete val="0"/>
        <c:axPos val="l"/>
        <c:majorGridlines/>
        <c:title>
          <c:tx>
            <c:rich>
              <a:bodyPr/>
              <a:lstStyle/>
              <a:p>
                <a:pPr>
                  <a:defRPr/>
                </a:pPr>
                <a:r>
                  <a:rPr lang="en-GB" dirty="0"/>
                  <a:t>Cumulative Charge (</a:t>
                </a:r>
                <a:r>
                  <a:rPr lang="en-GB" dirty="0" err="1"/>
                  <a:t>kC</a:t>
                </a:r>
                <a:r>
                  <a:rPr lang="en-GB" dirty="0"/>
                  <a:t>/m</a:t>
                </a:r>
                <a:r>
                  <a:rPr lang="en-GB" baseline="30000" dirty="0"/>
                  <a:t>2</a:t>
                </a:r>
                <a:r>
                  <a:rPr lang="en-GB" dirty="0"/>
                  <a:t>)</a:t>
                </a:r>
              </a:p>
            </c:rich>
          </c:tx>
          <c:layout>
            <c:manualLayout>
              <c:xMode val="edge"/>
              <c:yMode val="edge"/>
              <c:x val="7.8468530888903265E-3"/>
              <c:y val="0.14618098584601125"/>
            </c:manualLayout>
          </c:layout>
          <c:overlay val="0"/>
        </c:title>
        <c:numFmt formatCode="General" sourceLinked="1"/>
        <c:majorTickMark val="none"/>
        <c:minorTickMark val="none"/>
        <c:tickLblPos val="nextTo"/>
        <c:crossAx val="408462536"/>
        <c:crossesAt val="0"/>
        <c:crossBetween val="midCat"/>
      </c:valAx>
    </c:plotArea>
    <c:plotVisOnly val="1"/>
    <c:dispBlanksAs val="gap"/>
    <c:showDLblsOverMax val="0"/>
  </c:chart>
  <c:spPr>
    <a:ln>
      <a:solidFill>
        <a:sysClr val="windowText" lastClr="000000"/>
      </a:solidFill>
    </a:ln>
  </c:spPr>
  <c:txPr>
    <a:bodyPr/>
    <a:lstStyle/>
    <a:p>
      <a:pPr>
        <a:defRPr sz="2000"/>
      </a:pPr>
      <a:endParaRPr lang="en-US"/>
    </a:p>
  </c:txPr>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2" dt="2019-02-21T10:48:27.827" idx="1">
    <p:pos x="10" y="10"/>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drawing1.xml><?xml version="1.0" encoding="utf-8"?>
<c:userShapes xmlns:c="http://schemas.openxmlformats.org/drawingml/2006/chart">
  <cdr:relSizeAnchor xmlns:cdr="http://schemas.openxmlformats.org/drawingml/2006/chartDrawing">
    <cdr:from>
      <cdr:x>0.475</cdr:x>
      <cdr:y>0.04527</cdr:y>
    </cdr:from>
    <cdr:to>
      <cdr:x>0.47639</cdr:x>
      <cdr:y>0.77572</cdr:y>
    </cdr:to>
    <cdr:cxnSp macro="">
      <cdr:nvCxnSpPr>
        <cdr:cNvPr id="3" name="Straight Connector 2">
          <a:extLst xmlns:a="http://schemas.openxmlformats.org/drawingml/2006/main">
            <a:ext uri="{FF2B5EF4-FFF2-40B4-BE49-F238E27FC236}">
              <a16:creationId xmlns:a16="http://schemas.microsoft.com/office/drawing/2014/main" id="{1E0FEC1E-2AE2-4BD5-AEB8-8599D6D9DF38}"/>
            </a:ext>
          </a:extLst>
        </cdr:cNvPr>
        <cdr:cNvCxnSpPr/>
      </cdr:nvCxnSpPr>
      <cdr:spPr>
        <a:xfrm xmlns:a="http://schemas.openxmlformats.org/drawingml/2006/main" flipH="1" flipV="1">
          <a:off x="2171700" y="139700"/>
          <a:ext cx="6371" cy="2254254"/>
        </a:xfrm>
        <a:prstGeom xmlns:a="http://schemas.openxmlformats.org/drawingml/2006/main" prst="line">
          <a:avLst/>
        </a:prstGeom>
        <a:ln xmlns:a="http://schemas.openxmlformats.org/drawingml/2006/main" w="1270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0.53333</cdr:x>
      <cdr:y>0.04527</cdr:y>
    </cdr:from>
    <cdr:to>
      <cdr:x>0.53473</cdr:x>
      <cdr:y>0.77161</cdr:y>
    </cdr:to>
    <cdr:cxnSp macro="">
      <cdr:nvCxnSpPr>
        <cdr:cNvPr id="6" name="Straight Connector 5">
          <a:extLst xmlns:a="http://schemas.openxmlformats.org/drawingml/2006/main">
            <a:ext uri="{FF2B5EF4-FFF2-40B4-BE49-F238E27FC236}">
              <a16:creationId xmlns:a16="http://schemas.microsoft.com/office/drawing/2014/main" id="{26DB62A6-F243-4FE4-8957-886DD8EA47A5}"/>
            </a:ext>
          </a:extLst>
        </cdr:cNvPr>
        <cdr:cNvCxnSpPr/>
      </cdr:nvCxnSpPr>
      <cdr:spPr>
        <a:xfrm xmlns:a="http://schemas.openxmlformats.org/drawingml/2006/main" flipH="1" flipV="1">
          <a:off x="2438400" y="139700"/>
          <a:ext cx="6372" cy="2241554"/>
        </a:xfrm>
        <a:prstGeom xmlns:a="http://schemas.openxmlformats.org/drawingml/2006/main" prst="line">
          <a:avLst/>
        </a:prstGeom>
        <a:ln xmlns:a="http://schemas.openxmlformats.org/drawingml/2006/main" w="1270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0.43112</cdr:y>
    </cdr:from>
    <cdr:to>
      <cdr:x>0.58195</cdr:x>
      <cdr:y>0.45375</cdr:y>
    </cdr:to>
    <cdr:cxnSp macro="">
      <cdr:nvCxnSpPr>
        <cdr:cNvPr id="9" name="Straight Arrow Connector 8">
          <a:extLst xmlns:a="http://schemas.openxmlformats.org/drawingml/2006/main">
            <a:ext uri="{FF2B5EF4-FFF2-40B4-BE49-F238E27FC236}">
              <a16:creationId xmlns:a16="http://schemas.microsoft.com/office/drawing/2014/main" id="{E59E7F3F-C5E4-4301-A0C8-35B264E182A5}"/>
            </a:ext>
          </a:extLst>
        </cdr:cNvPr>
        <cdr:cNvCxnSpPr/>
      </cdr:nvCxnSpPr>
      <cdr:spPr>
        <a:xfrm xmlns:a="http://schemas.openxmlformats.org/drawingml/2006/main" flipH="1" flipV="1">
          <a:off x="3577166" y="2106137"/>
          <a:ext cx="586297" cy="11055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0.58056</cdr:x>
      <cdr:y>0.42798</cdr:y>
    </cdr:from>
    <cdr:to>
      <cdr:x>0.84658</cdr:x>
      <cdr:y>0.61317</cdr:y>
    </cdr:to>
    <cdr:sp macro="" textlink="">
      <cdr:nvSpPr>
        <cdr:cNvPr id="12" name="TextBox 1">
          <a:extLst xmlns:a="http://schemas.openxmlformats.org/drawingml/2006/main">
            <a:ext uri="{FF2B5EF4-FFF2-40B4-BE49-F238E27FC236}">
              <a16:creationId xmlns:a16="http://schemas.microsoft.com/office/drawing/2014/main" id="{83D578FB-3DD4-441E-9BBB-89109E82B514}"/>
            </a:ext>
          </a:extLst>
        </cdr:cNvPr>
        <cdr:cNvSpPr txBox="1"/>
      </cdr:nvSpPr>
      <cdr:spPr>
        <a:xfrm xmlns:a="http://schemas.openxmlformats.org/drawingml/2006/main">
          <a:off x="4578702" y="1862286"/>
          <a:ext cx="2098015" cy="8058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dirty="0"/>
            <a:t>System Off </a:t>
          </a:r>
        </a:p>
        <a:p xmlns:a="http://schemas.openxmlformats.org/drawingml/2006/main">
          <a:r>
            <a:rPr lang="en-GB" sz="2000" dirty="0"/>
            <a:t>De-Polarization</a:t>
          </a:r>
        </a:p>
        <a:p xmlns:a="http://schemas.openxmlformats.org/drawingml/2006/main">
          <a:r>
            <a:rPr lang="en-GB" sz="2000" dirty="0"/>
            <a:t>Test </a:t>
          </a:r>
        </a:p>
      </cdr:txBody>
    </cdr:sp>
  </cdr:relSizeAnchor>
  <cdr:relSizeAnchor xmlns:cdr="http://schemas.openxmlformats.org/drawingml/2006/chartDrawing">
    <cdr:from>
      <cdr:x>0.23194</cdr:x>
      <cdr:y>0.14403</cdr:y>
    </cdr:from>
    <cdr:to>
      <cdr:x>0.43333</cdr:x>
      <cdr:y>0.27984</cdr:y>
    </cdr:to>
    <cdr:sp macro="" textlink="">
      <cdr:nvSpPr>
        <cdr:cNvPr id="13" name="TextBox 1">
          <a:extLst xmlns:a="http://schemas.openxmlformats.org/drawingml/2006/main">
            <a:ext uri="{FF2B5EF4-FFF2-40B4-BE49-F238E27FC236}">
              <a16:creationId xmlns:a16="http://schemas.microsoft.com/office/drawing/2014/main" id="{83D578FB-3DD4-441E-9BBB-89109E82B514}"/>
            </a:ext>
          </a:extLst>
        </cdr:cNvPr>
        <cdr:cNvSpPr txBox="1"/>
      </cdr:nvSpPr>
      <cdr:spPr>
        <a:xfrm xmlns:a="http://schemas.openxmlformats.org/drawingml/2006/main">
          <a:off x="1060450" y="444501"/>
          <a:ext cx="920721" cy="4191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800" dirty="0"/>
            <a:t>Stage-1 ICCP </a:t>
          </a:r>
        </a:p>
      </cdr:txBody>
    </cdr:sp>
  </cdr:relSizeAnchor>
  <cdr:relSizeAnchor xmlns:cdr="http://schemas.openxmlformats.org/drawingml/2006/chartDrawing">
    <cdr:from>
      <cdr:x>0.625</cdr:x>
      <cdr:y>0.14609</cdr:y>
    </cdr:from>
    <cdr:to>
      <cdr:x>0.84533</cdr:x>
      <cdr:y>0.26543</cdr:y>
    </cdr:to>
    <cdr:sp macro="" textlink="">
      <cdr:nvSpPr>
        <cdr:cNvPr id="14" name="TextBox 1">
          <a:extLst xmlns:a="http://schemas.openxmlformats.org/drawingml/2006/main">
            <a:ext uri="{FF2B5EF4-FFF2-40B4-BE49-F238E27FC236}">
              <a16:creationId xmlns:a16="http://schemas.microsoft.com/office/drawing/2014/main" id="{83D578FB-3DD4-441E-9BBB-89109E82B514}"/>
            </a:ext>
          </a:extLst>
        </cdr:cNvPr>
        <cdr:cNvSpPr txBox="1"/>
      </cdr:nvSpPr>
      <cdr:spPr>
        <a:xfrm xmlns:a="http://schemas.openxmlformats.org/drawingml/2006/main">
          <a:off x="4929188" y="635687"/>
          <a:ext cx="1737697" cy="5192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400" dirty="0"/>
            <a:t>Stage-2 Galvanic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7E3DB-22E3-4146-8884-FC2FCAA50BAA}" type="datetimeFigureOut">
              <a:rPr lang="en-US" smtClean="0"/>
              <a:t>8/16/2019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0B36B-299C-4629-900A-C5C6AC8382B3}" type="slidenum">
              <a:rPr lang="en-US" smtClean="0"/>
              <a:t>‹#›</a:t>
            </a:fld>
            <a:endParaRPr lang="en-US"/>
          </a:p>
        </p:txBody>
      </p:sp>
    </p:spTree>
    <p:extLst>
      <p:ext uri="{BB962C8B-B14F-4D97-AF65-F5344CB8AC3E}">
        <p14:creationId xmlns:p14="http://schemas.microsoft.com/office/powerpoint/2010/main" val="178318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1E1A48E-A834-47A8-88DD-2EFBBAE395E2}"/>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17411" name="Rectangle 3">
            <a:extLst>
              <a:ext uri="{FF2B5EF4-FFF2-40B4-BE49-F238E27FC236}">
                <a16:creationId xmlns:a16="http://schemas.microsoft.com/office/drawing/2014/main" id="{6C592F51-5DE9-4147-A5CD-D9D8C757BEF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dirty="0">
                <a:latin typeface="Arial" panose="020B0604020202020204" pitchFamily="34" charset="0"/>
              </a:rPr>
              <a:t>Beginning</a:t>
            </a:r>
          </a:p>
        </p:txBody>
      </p:sp>
    </p:spTree>
    <p:extLst>
      <p:ext uri="{BB962C8B-B14F-4D97-AF65-F5344CB8AC3E}">
        <p14:creationId xmlns:p14="http://schemas.microsoft.com/office/powerpoint/2010/main" val="1235795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Quantify, what </a:t>
            </a:r>
            <a:r>
              <a:rPr lang="en-US" dirty="0" err="1"/>
              <a:t>stratagies</a:t>
            </a:r>
            <a:r>
              <a:rPr lang="en-US" dirty="0"/>
              <a:t> </a:t>
            </a:r>
          </a:p>
        </p:txBody>
      </p:sp>
      <p:sp>
        <p:nvSpPr>
          <p:cNvPr id="4" name="Slide Number Placeholder 3"/>
          <p:cNvSpPr>
            <a:spLocks noGrp="1"/>
          </p:cNvSpPr>
          <p:nvPr>
            <p:ph type="sldNum" sz="quarter" idx="5"/>
          </p:nvPr>
        </p:nvSpPr>
        <p:spPr/>
        <p:txBody>
          <a:bodyPr/>
          <a:lstStyle/>
          <a:p>
            <a:fld id="{D260B36B-299C-4629-900A-C5C6AC8382B3}" type="slidenum">
              <a:rPr lang="en-US" smtClean="0"/>
              <a:t>11</a:t>
            </a:fld>
            <a:endParaRPr lang="en-US"/>
          </a:p>
        </p:txBody>
      </p:sp>
    </p:spTree>
    <p:extLst>
      <p:ext uri="{BB962C8B-B14F-4D97-AF65-F5344CB8AC3E}">
        <p14:creationId xmlns:p14="http://schemas.microsoft.com/office/powerpoint/2010/main" val="34100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62" name="Rectangle 2"/>
          <p:cNvSpPr>
            <a:spLocks noGrp="1" noRot="1" noChangeAspect="1" noChangeArrowheads="1" noTextEdit="1"/>
          </p:cNvSpPr>
          <p:nvPr>
            <p:ph type="sldImg"/>
          </p:nvPr>
        </p:nvSpPr>
        <p:spPr bwMode="auto">
          <a:xfrm>
            <a:off x="1106488" y="698500"/>
            <a:ext cx="4645025" cy="348297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6896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CA" dirty="0"/>
              <a:t>Gather data to help with your recommendations for repair or long term protection</a:t>
            </a:r>
          </a:p>
        </p:txBody>
      </p:sp>
    </p:spTree>
    <p:extLst>
      <p:ext uri="{BB962C8B-B14F-4D97-AF65-F5344CB8AC3E}">
        <p14:creationId xmlns:p14="http://schemas.microsoft.com/office/powerpoint/2010/main" val="375997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485827"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411184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486851"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4041314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489923"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080877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495043"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67360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or bar spacing.  Quantify the amount of steel</a:t>
            </a:r>
          </a:p>
        </p:txBody>
      </p:sp>
      <p:sp>
        <p:nvSpPr>
          <p:cNvPr id="4" name="Slide Number Placeholder 3"/>
          <p:cNvSpPr>
            <a:spLocks noGrp="1"/>
          </p:cNvSpPr>
          <p:nvPr>
            <p:ph type="sldNum" sz="quarter" idx="5"/>
          </p:nvPr>
        </p:nvSpPr>
        <p:spPr/>
        <p:txBody>
          <a:bodyPr/>
          <a:lstStyle/>
          <a:p>
            <a:fld id="{D260B36B-299C-4629-900A-C5C6AC8382B3}" type="slidenum">
              <a:rPr lang="en-US" smtClean="0"/>
              <a:t>17</a:t>
            </a:fld>
            <a:endParaRPr lang="en-US"/>
          </a:p>
        </p:txBody>
      </p:sp>
    </p:spTree>
    <p:extLst>
      <p:ext uri="{BB962C8B-B14F-4D97-AF65-F5344CB8AC3E}">
        <p14:creationId xmlns:p14="http://schemas.microsoft.com/office/powerpoint/2010/main" val="411525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steel in a corrosive environment.  This will change your protection strategy</a:t>
            </a:r>
          </a:p>
        </p:txBody>
      </p:sp>
      <p:sp>
        <p:nvSpPr>
          <p:cNvPr id="4" name="Slide Number Placeholder 3"/>
          <p:cNvSpPr>
            <a:spLocks noGrp="1"/>
          </p:cNvSpPr>
          <p:nvPr>
            <p:ph type="sldNum" sz="quarter" idx="5"/>
          </p:nvPr>
        </p:nvSpPr>
        <p:spPr/>
        <p:txBody>
          <a:bodyPr/>
          <a:lstStyle/>
          <a:p>
            <a:fld id="{D260B36B-299C-4629-900A-C5C6AC8382B3}" type="slidenum">
              <a:rPr lang="en-US" smtClean="0"/>
              <a:t>18</a:t>
            </a:fld>
            <a:endParaRPr lang="en-US"/>
          </a:p>
        </p:txBody>
      </p:sp>
    </p:spTree>
    <p:extLst>
      <p:ext uri="{BB962C8B-B14F-4D97-AF65-F5344CB8AC3E}">
        <p14:creationId xmlns:p14="http://schemas.microsoft.com/office/powerpoint/2010/main" val="62366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488899"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625613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Rot="1" noChangeAspect="1" noChangeArrowheads="1" noTextEdit="1"/>
          </p:cNvSpPr>
          <p:nvPr>
            <p:ph type="sldImg"/>
          </p:nvPr>
        </p:nvSpPr>
        <p:spPr bwMode="auto">
          <a:xfrm>
            <a:off x="1150938" y="684213"/>
            <a:ext cx="4556125" cy="3417887"/>
          </a:xfrm>
          <a:prstGeom prst="rect">
            <a:avLst/>
          </a:prstGeom>
          <a:noFill/>
          <a:ln>
            <a:solidFill>
              <a:srgbClr val="000000"/>
            </a:solidFill>
            <a:miter lim="800000"/>
            <a:headEnd/>
            <a:tailEnd/>
          </a:ln>
        </p:spPr>
      </p:sp>
      <p:sp>
        <p:nvSpPr>
          <p:cNvPr id="1500163" name="Rectangle 3"/>
          <p:cNvSpPr>
            <a:spLocks noGrp="1" noChangeArrowheads="1"/>
          </p:cNvSpPr>
          <p:nvPr>
            <p:ph type="body" idx="1"/>
          </p:nvPr>
        </p:nvSpPr>
        <p:spPr bwMode="auto">
          <a:xfrm>
            <a:off x="685800" y="4330700"/>
            <a:ext cx="5486400" cy="4102100"/>
          </a:xfrm>
          <a:prstGeom prst="rect">
            <a:avLst/>
          </a:prstGeom>
          <a:noFill/>
          <a:ln>
            <a:miter lim="800000"/>
            <a:headEnd/>
            <a:tailEnd/>
          </a:ln>
        </p:spPr>
        <p:txBody>
          <a:bodyPr/>
          <a:lstStyle/>
          <a:p>
            <a:r>
              <a:rPr lang="en-US" dirty="0"/>
              <a:t>Is the entire structure corroding or just local areas</a:t>
            </a:r>
          </a:p>
        </p:txBody>
      </p:sp>
    </p:spTree>
    <p:extLst>
      <p:ext uri="{BB962C8B-B14F-4D97-AF65-F5344CB8AC3E}">
        <p14:creationId xmlns:p14="http://schemas.microsoft.com/office/powerpoint/2010/main" val="143280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A9C0212-EABC-45CC-AAF1-72401505DF38}"/>
              </a:ext>
            </a:extLst>
          </p:cNvPr>
          <p:cNvSpPr>
            <a:spLocks noGrp="1" noRot="1" noChangeAspect="1" noChangeArrowheads="1" noTextEdit="1"/>
          </p:cNvSpPr>
          <p:nvPr>
            <p:ph type="sldImg"/>
          </p:nvPr>
        </p:nvSpPr>
        <p:spPr>
          <a:xfrm>
            <a:off x="1150938" y="684213"/>
            <a:ext cx="4556125" cy="3417887"/>
          </a:xfrm>
          <a:noFill/>
          <a:ln/>
        </p:spPr>
      </p:sp>
      <p:sp>
        <p:nvSpPr>
          <p:cNvPr id="7171" name="Rectangle 3">
            <a:extLst>
              <a:ext uri="{FF2B5EF4-FFF2-40B4-BE49-F238E27FC236}">
                <a16:creationId xmlns:a16="http://schemas.microsoft.com/office/drawing/2014/main" id="{49ECADD4-8245-46BC-B154-739BBB680BF4}"/>
              </a:ext>
            </a:extLst>
          </p:cNvPr>
          <p:cNvSpPr>
            <a:spLocks noGrp="1" noChangeArrowheads="1"/>
          </p:cNvSpPr>
          <p:nvPr>
            <p:ph type="body" idx="1"/>
          </p:nvPr>
        </p:nvSpPr>
        <p:spPr>
          <a:xfrm>
            <a:off x="685800" y="4330700"/>
            <a:ext cx="5486400" cy="410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extLst>
      <p:ext uri="{BB962C8B-B14F-4D97-AF65-F5344CB8AC3E}">
        <p14:creationId xmlns:p14="http://schemas.microsoft.com/office/powerpoint/2010/main" val="1842365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6450A38-5216-4DF8-B8E0-70C85F31F74A}"/>
              </a:ext>
            </a:extLst>
          </p:cNvPr>
          <p:cNvSpPr>
            <a:spLocks noGrp="1" noChangeArrowheads="1"/>
          </p:cNvSpPr>
          <p:nvPr>
            <p:ph type="hdr" sz="quarter"/>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STRUCTURAL</a:t>
            </a:r>
          </a:p>
        </p:txBody>
      </p:sp>
      <p:sp>
        <p:nvSpPr>
          <p:cNvPr id="63491" name="Rectangle 7">
            <a:extLst>
              <a:ext uri="{FF2B5EF4-FFF2-40B4-BE49-F238E27FC236}">
                <a16:creationId xmlns:a16="http://schemas.microsoft.com/office/drawing/2014/main" id="{E12A858A-694D-449B-8C76-2E097BDDC0AC}"/>
              </a:ext>
            </a:extLst>
          </p:cNvPr>
          <p:cNvSpPr>
            <a:spLocks noGrp="1" noChangeArrowheads="1"/>
          </p:cNvSpPr>
          <p:nvPr>
            <p:ph type="sldNum" sz="quarter" idx="5"/>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ct val="0"/>
              </a:spcBef>
              <a:spcAft>
                <a:spcPts val="0"/>
              </a:spcAft>
              <a:buClrTx/>
              <a:buSzTx/>
              <a:buFontTx/>
              <a:buNone/>
              <a:tabLst/>
              <a:defRPr/>
            </a:pPr>
            <a:fld id="{68A4581C-40C8-494C-B73B-AF7C4A37106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Rectangle 2">
            <a:extLst>
              <a:ext uri="{FF2B5EF4-FFF2-40B4-BE49-F238E27FC236}">
                <a16:creationId xmlns:a16="http://schemas.microsoft.com/office/drawing/2014/main" id="{660D38C5-37E2-4378-B342-D0DFFF641B60}"/>
              </a:ext>
            </a:extLst>
          </p:cNvPr>
          <p:cNvSpPr>
            <a:spLocks noGrp="1" noRot="1" noChangeAspect="1" noChangeArrowheads="1" noTextEdit="1"/>
          </p:cNvSpPr>
          <p:nvPr>
            <p:ph type="sldImg"/>
          </p:nvPr>
        </p:nvSpPr>
        <p:spPr>
          <a:xfrm>
            <a:off x="1182688" y="696913"/>
            <a:ext cx="4648200" cy="3486150"/>
          </a:xfrm>
          <a:ln/>
        </p:spPr>
      </p:sp>
      <p:sp>
        <p:nvSpPr>
          <p:cNvPr id="63493" name="Rectangle 3">
            <a:extLst>
              <a:ext uri="{FF2B5EF4-FFF2-40B4-BE49-F238E27FC236}">
                <a16:creationId xmlns:a16="http://schemas.microsoft.com/office/drawing/2014/main" id="{C6FF6870-F28C-4A77-89B4-0758C31AC99B}"/>
              </a:ext>
            </a:extLst>
          </p:cNvPr>
          <p:cNvSpPr>
            <a:spLocks noGrp="1" noChangeArrowheads="1"/>
          </p:cNvSpPr>
          <p:nvPr>
            <p:ph type="body" idx="1"/>
          </p:nvPr>
        </p:nvSpPr>
        <p:spPr>
          <a:xfrm>
            <a:off x="701675" y="4416425"/>
            <a:ext cx="5607050" cy="4183063"/>
          </a:xfrm>
          <a:noFill/>
        </p:spPr>
        <p:txBody>
          <a:bodyPr/>
          <a:lstStyle/>
          <a:p>
            <a:pPr eaLnBrk="1" hangingPunct="1">
              <a:lnSpc>
                <a:spcPct val="90000"/>
              </a:lnSpc>
            </a:pPr>
            <a:r>
              <a:rPr lang="en-US" altLang="en-US" sz="1000" b="1" dirty="0">
                <a:latin typeface="Arial" panose="020B0604020202020204" pitchFamily="34" charset="0"/>
              </a:rPr>
              <a:t>Condition of the structure: </a:t>
            </a:r>
            <a:r>
              <a:rPr lang="en-US" altLang="en-US" sz="1000" dirty="0">
                <a:latin typeface="Arial" panose="020B0604020202020204" pitchFamily="34" charset="0"/>
              </a:rPr>
              <a:t>Corrosion Visible or Hidden</a:t>
            </a:r>
          </a:p>
          <a:p>
            <a:pPr eaLnBrk="1" hangingPunct="1">
              <a:lnSpc>
                <a:spcPct val="90000"/>
              </a:lnSpc>
            </a:pPr>
            <a:endParaRPr lang="en-US" altLang="en-US" sz="1000" dirty="0">
              <a:latin typeface="Arial" panose="020B0604020202020204" pitchFamily="34" charset="0"/>
            </a:endParaRPr>
          </a:p>
          <a:p>
            <a:pPr eaLnBrk="1" hangingPunct="1">
              <a:lnSpc>
                <a:spcPct val="90000"/>
              </a:lnSpc>
            </a:pPr>
            <a:r>
              <a:rPr lang="en-US" altLang="en-US" sz="1000" b="1" dirty="0">
                <a:latin typeface="Arial" panose="020B0604020202020204" pitchFamily="34" charset="0"/>
              </a:rPr>
              <a:t>Determine the Root Cause and Severity of the Risks : </a:t>
            </a:r>
            <a:r>
              <a:rPr lang="en-US" altLang="en-US" sz="1000" dirty="0">
                <a:latin typeface="Arial" panose="020B0604020202020204" pitchFamily="34" charset="0"/>
              </a:rPr>
              <a:t>Environment or construction or design defects</a:t>
            </a:r>
          </a:p>
          <a:p>
            <a:pPr eaLnBrk="1" hangingPunct="1">
              <a:lnSpc>
                <a:spcPct val="90000"/>
              </a:lnSpc>
            </a:pPr>
            <a:endParaRPr lang="en-US" altLang="en-US" sz="1000" dirty="0">
              <a:latin typeface="Arial" panose="020B0604020202020204" pitchFamily="34" charset="0"/>
            </a:endParaRPr>
          </a:p>
          <a:p>
            <a:pPr eaLnBrk="1" hangingPunct="1">
              <a:lnSpc>
                <a:spcPct val="90000"/>
              </a:lnSpc>
            </a:pPr>
            <a:r>
              <a:rPr lang="en-US" altLang="en-US" sz="1000" b="1" dirty="0">
                <a:latin typeface="Arial" panose="020B0604020202020204" pitchFamily="34" charset="0"/>
              </a:rPr>
              <a:t>Installation Environment: </a:t>
            </a:r>
            <a:r>
              <a:rPr lang="en-US" altLang="en-US" sz="1000" dirty="0">
                <a:latin typeface="Arial" panose="020B0604020202020204" pitchFamily="34" charset="0"/>
              </a:rPr>
              <a:t>Will the structure continue to be used during installation and what limitations does that present? How can the work areas be accessed? </a:t>
            </a:r>
          </a:p>
          <a:p>
            <a:pPr eaLnBrk="1" hangingPunct="1">
              <a:lnSpc>
                <a:spcPct val="90000"/>
              </a:lnSpc>
            </a:pPr>
            <a:endParaRPr lang="en-US" altLang="en-US" sz="1000" dirty="0">
              <a:latin typeface="Arial" panose="020B0604020202020204" pitchFamily="34" charset="0"/>
            </a:endParaRPr>
          </a:p>
          <a:p>
            <a:pPr eaLnBrk="1" hangingPunct="1">
              <a:lnSpc>
                <a:spcPct val="90000"/>
              </a:lnSpc>
            </a:pPr>
            <a:r>
              <a:rPr lang="en-US" altLang="en-US" sz="1000" b="1" dirty="0">
                <a:latin typeface="Arial" panose="020B0604020202020204" pitchFamily="34" charset="0"/>
              </a:rPr>
              <a:t>Most effective repair</a:t>
            </a:r>
            <a:endParaRPr lang="en-US" altLang="en-US" sz="1000" dirty="0">
              <a:latin typeface="Arial" panose="020B0604020202020204" pitchFamily="34" charset="0"/>
            </a:endParaRPr>
          </a:p>
        </p:txBody>
      </p:sp>
    </p:spTree>
    <p:extLst>
      <p:ext uri="{BB962C8B-B14F-4D97-AF65-F5344CB8AC3E}">
        <p14:creationId xmlns:p14="http://schemas.microsoft.com/office/powerpoint/2010/main" val="3033841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Battery had potential difference</a:t>
            </a:r>
          </a:p>
        </p:txBody>
      </p:sp>
      <p:sp>
        <p:nvSpPr>
          <p:cNvPr id="4" name="Slide Number Placeholder 3"/>
          <p:cNvSpPr>
            <a:spLocks noGrp="1"/>
          </p:cNvSpPr>
          <p:nvPr>
            <p:ph type="sldNum" sz="quarter" idx="5"/>
          </p:nvPr>
        </p:nvSpPr>
        <p:spPr/>
        <p:txBody>
          <a:bodyPr/>
          <a:lstStyle/>
          <a:p>
            <a:fld id="{D260B36B-299C-4629-900A-C5C6AC8382B3}" type="slidenum">
              <a:rPr lang="en-US" smtClean="0"/>
              <a:t>24</a:t>
            </a:fld>
            <a:endParaRPr lang="en-US"/>
          </a:p>
        </p:txBody>
      </p:sp>
    </p:spTree>
    <p:extLst>
      <p:ext uri="{BB962C8B-B14F-4D97-AF65-F5344CB8AC3E}">
        <p14:creationId xmlns:p14="http://schemas.microsoft.com/office/powerpoint/2010/main" val="282895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Why the mortar?   Same as battery, Electrolytic paste</a:t>
            </a:r>
            <a:endParaRPr dirty="0"/>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500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negative potential</a:t>
            </a:r>
          </a:p>
        </p:txBody>
      </p:sp>
      <p:sp>
        <p:nvSpPr>
          <p:cNvPr id="4" name="Slide Number Placeholder 3"/>
          <p:cNvSpPr>
            <a:spLocks noGrp="1"/>
          </p:cNvSpPr>
          <p:nvPr>
            <p:ph type="sldNum" sz="quarter" idx="5"/>
          </p:nvPr>
        </p:nvSpPr>
        <p:spPr/>
        <p:txBody>
          <a:bodyPr/>
          <a:lstStyle/>
          <a:p>
            <a:fld id="{D260B36B-299C-4629-900A-C5C6AC8382B3}" type="slidenum">
              <a:rPr lang="en-US" smtClean="0"/>
              <a:t>26</a:t>
            </a:fld>
            <a:endParaRPr lang="en-US"/>
          </a:p>
        </p:txBody>
      </p:sp>
    </p:spTree>
    <p:extLst>
      <p:ext uri="{BB962C8B-B14F-4D97-AF65-F5344CB8AC3E}">
        <p14:creationId xmlns:p14="http://schemas.microsoft.com/office/powerpoint/2010/main" val="2951494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62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57300" y="720725"/>
            <a:ext cx="4802188" cy="360045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ltLang="en-US" dirty="0"/>
              <a:t>Protection for the patch edge, </a:t>
            </a:r>
          </a:p>
          <a:p>
            <a:r>
              <a:rPr lang="en-US" altLang="en-US" dirty="0"/>
              <a:t>Halo</a:t>
            </a:r>
          </a:p>
          <a:p>
            <a:r>
              <a:rPr lang="en-US" altLang="en-US" dirty="0" err="1"/>
              <a:t>Patche</a:t>
            </a:r>
            <a:r>
              <a:rPr lang="en-US" altLang="en-US" dirty="0"/>
              <a:t> corrosion</a:t>
            </a:r>
          </a:p>
        </p:txBody>
      </p:sp>
    </p:spTree>
    <p:extLst>
      <p:ext uri="{BB962C8B-B14F-4D97-AF65-F5344CB8AC3E}">
        <p14:creationId xmlns:p14="http://schemas.microsoft.com/office/powerpoint/2010/main" val="1219870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4C1155-4BA4-4DF1-8D48-F94F07E7B8BC}"/>
              </a:ext>
            </a:extLst>
          </p:cNvPr>
          <p:cNvSpPr>
            <a:spLocks noGrp="1" noRot="1" noChangeAspect="1" noChangeArrowheads="1" noTextEdit="1"/>
          </p:cNvSpPr>
          <p:nvPr>
            <p:ph type="sldImg"/>
          </p:nvPr>
        </p:nvSpPr>
        <p:spPr>
          <a:xfrm>
            <a:off x="1181100" y="696913"/>
            <a:ext cx="4648200" cy="3486150"/>
          </a:xfrm>
          <a:noFill/>
          <a:ln/>
        </p:spPr>
      </p:sp>
      <p:sp>
        <p:nvSpPr>
          <p:cNvPr id="51203" name="Rectangle 3">
            <a:extLst>
              <a:ext uri="{FF2B5EF4-FFF2-40B4-BE49-F238E27FC236}">
                <a16:creationId xmlns:a16="http://schemas.microsoft.com/office/drawing/2014/main" id="{22F4F2F3-6CFC-4672-B57D-075EE9C33F5A}"/>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3" tIns="46666" rIns="93333" bIns="46666"/>
          <a:lstStyle/>
          <a:p>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2021379" name="Rectangle 3"/>
          <p:cNvSpPr>
            <a:spLocks noGrp="1" noChangeArrowheads="1"/>
          </p:cNvSpPr>
          <p:nvPr>
            <p:ph type="body" idx="1"/>
          </p:nvPr>
        </p:nvSpPr>
        <p:spPr bwMode="auto">
          <a:xfrm>
            <a:off x="701040" y="4415911"/>
            <a:ext cx="5608320" cy="4182813"/>
          </a:xfrm>
          <a:prstGeom prst="rect">
            <a:avLst/>
          </a:prstGeom>
          <a:noFill/>
          <a:ln>
            <a:miter lim="800000"/>
            <a:headEnd/>
            <a:tailEnd/>
          </a:ln>
        </p:spPr>
        <p:txBody>
          <a:bodyPr lIns="93333" tIns="46666" rIns="93333" bIns="46666"/>
          <a:lstStyle/>
          <a:p>
            <a:endParaRPr lang="en-US"/>
          </a:p>
        </p:txBody>
      </p:sp>
    </p:spTree>
    <p:extLst>
      <p:ext uri="{BB962C8B-B14F-4D97-AF65-F5344CB8AC3E}">
        <p14:creationId xmlns:p14="http://schemas.microsoft.com/office/powerpoint/2010/main" val="3091929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0"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2029571" name="Rectangle 3"/>
          <p:cNvSpPr>
            <a:spLocks noGrp="1" noChangeArrowheads="1"/>
          </p:cNvSpPr>
          <p:nvPr>
            <p:ph type="body" idx="1"/>
          </p:nvPr>
        </p:nvSpPr>
        <p:spPr bwMode="auto">
          <a:xfrm>
            <a:off x="701040" y="4415911"/>
            <a:ext cx="5608320" cy="4182813"/>
          </a:xfrm>
          <a:prstGeom prst="rect">
            <a:avLst/>
          </a:prstGeom>
          <a:noFill/>
          <a:ln>
            <a:miter lim="800000"/>
            <a:headEnd/>
            <a:tailEnd/>
          </a:ln>
        </p:spPr>
        <p:txBody>
          <a:bodyPr lIns="93333" tIns="46666" rIns="93333" bIns="46666"/>
          <a:lstStyle/>
          <a:p>
            <a:endParaRPr lang="en-US"/>
          </a:p>
        </p:txBody>
      </p:sp>
    </p:spTree>
    <p:extLst>
      <p:ext uri="{BB962C8B-B14F-4D97-AF65-F5344CB8AC3E}">
        <p14:creationId xmlns:p14="http://schemas.microsoft.com/office/powerpoint/2010/main" val="1439565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Protection</a:t>
            </a:r>
          </a:p>
        </p:txBody>
      </p:sp>
      <p:sp>
        <p:nvSpPr>
          <p:cNvPr id="4" name="Slide Number Placeholder 3"/>
          <p:cNvSpPr>
            <a:spLocks noGrp="1"/>
          </p:cNvSpPr>
          <p:nvPr>
            <p:ph type="sldNum" sz="quarter" idx="5"/>
          </p:nvPr>
        </p:nvSpPr>
        <p:spPr/>
        <p:txBody>
          <a:bodyPr/>
          <a:lstStyle/>
          <a:p>
            <a:fld id="{D260B36B-299C-4629-900A-C5C6AC8382B3}" type="slidenum">
              <a:rPr lang="en-US" smtClean="0"/>
              <a:t>33</a:t>
            </a:fld>
            <a:endParaRPr lang="en-US"/>
          </a:p>
        </p:txBody>
      </p:sp>
    </p:spTree>
    <p:extLst>
      <p:ext uri="{BB962C8B-B14F-4D97-AF65-F5344CB8AC3E}">
        <p14:creationId xmlns:p14="http://schemas.microsoft.com/office/powerpoint/2010/main" val="417111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8685D96-D892-48AB-BF07-CF8B7ADEB4E7}"/>
              </a:ext>
            </a:extLst>
          </p:cNvPr>
          <p:cNvSpPr>
            <a:spLocks noGrp="1" noChangeArrowheads="1"/>
          </p:cNvSpPr>
          <p:nvPr>
            <p:ph type="hdr" sz="quarter"/>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STRUCTURAL</a:t>
            </a:r>
          </a:p>
        </p:txBody>
      </p:sp>
      <p:sp>
        <p:nvSpPr>
          <p:cNvPr id="24579" name="Rectangle 7">
            <a:extLst>
              <a:ext uri="{FF2B5EF4-FFF2-40B4-BE49-F238E27FC236}">
                <a16:creationId xmlns:a16="http://schemas.microsoft.com/office/drawing/2014/main" id="{6ADE5922-5AB9-418C-A27C-6598B51037A4}"/>
              </a:ext>
            </a:extLst>
          </p:cNvPr>
          <p:cNvSpPr>
            <a:spLocks noGrp="1" noChangeArrowheads="1"/>
          </p:cNvSpPr>
          <p:nvPr>
            <p:ph type="sldNum" sz="quarter" idx="5"/>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ct val="0"/>
              </a:spcBef>
              <a:spcAft>
                <a:spcPts val="0"/>
              </a:spcAft>
              <a:buClrTx/>
              <a:buSzTx/>
              <a:buFontTx/>
              <a:buNone/>
              <a:tabLst/>
              <a:defRPr/>
            </a:pPr>
            <a:fld id="{5F0A7E19-01BE-489D-AA13-6149772279A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580" name="Rectangle 2">
            <a:extLst>
              <a:ext uri="{FF2B5EF4-FFF2-40B4-BE49-F238E27FC236}">
                <a16:creationId xmlns:a16="http://schemas.microsoft.com/office/drawing/2014/main" id="{8F2CFD70-E643-4AFD-AA89-7A8A44027F2F}"/>
              </a:ext>
            </a:extLst>
          </p:cNvPr>
          <p:cNvSpPr>
            <a:spLocks noGrp="1" noRot="1" noChangeAspect="1" noChangeArrowheads="1" noTextEdit="1"/>
          </p:cNvSpPr>
          <p:nvPr>
            <p:ph type="sldImg"/>
          </p:nvPr>
        </p:nvSpPr>
        <p:spPr>
          <a:xfrm>
            <a:off x="1182688" y="696913"/>
            <a:ext cx="4648200" cy="3486150"/>
          </a:xfrm>
          <a:ln/>
        </p:spPr>
      </p:sp>
      <p:sp>
        <p:nvSpPr>
          <p:cNvPr id="24581" name="Rectangle 3">
            <a:extLst>
              <a:ext uri="{FF2B5EF4-FFF2-40B4-BE49-F238E27FC236}">
                <a16:creationId xmlns:a16="http://schemas.microsoft.com/office/drawing/2014/main" id="{2EC4D192-586E-4AEA-8F9D-5FEB3F22E8D9}"/>
              </a:ext>
            </a:extLst>
          </p:cNvPr>
          <p:cNvSpPr>
            <a:spLocks noGrp="1" noChangeArrowheads="1"/>
          </p:cNvSpPr>
          <p:nvPr>
            <p:ph type="body" idx="1"/>
          </p:nvPr>
        </p:nvSpPr>
        <p:spPr>
          <a:xfrm>
            <a:off x="701675" y="4416425"/>
            <a:ext cx="5607050" cy="4183063"/>
          </a:xfrm>
          <a:noFill/>
        </p:spPr>
        <p:txBody>
          <a:bodyPr/>
          <a:lstStyle/>
          <a:p>
            <a:pPr eaLnBrk="1" hangingPunct="1">
              <a:lnSpc>
                <a:spcPct val="80000"/>
              </a:lnSpc>
            </a:pPr>
            <a:r>
              <a:rPr lang="en-US" altLang="en-US" sz="800" dirty="0">
                <a:latin typeface="Arial" panose="020B0604020202020204" pitchFamily="34" charset="0"/>
              </a:rPr>
              <a:t>I want you to think of corrosion in terms of energy</a:t>
            </a:r>
          </a:p>
          <a:p>
            <a:pPr eaLnBrk="1" hangingPunct="1">
              <a:lnSpc>
                <a:spcPct val="80000"/>
              </a:lnSpc>
            </a:pPr>
            <a:r>
              <a:rPr lang="en-US" altLang="en-US" sz="800" dirty="0">
                <a:latin typeface="Arial" panose="020B0604020202020204" pitchFamily="34" charset="0"/>
              </a:rPr>
              <a:t>Iron Ore</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dirty="0">
                <a:latin typeface="Arial" panose="020B0604020202020204" pitchFamily="34" charset="0"/>
              </a:rPr>
              <a:t>Let’s start by looking at how steel is made. Steel starts out as iron ore. Iron ore is in a stable, natural state. This is an image of iron ore.</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1</a:t>
            </a:r>
          </a:p>
          <a:p>
            <a:pPr eaLnBrk="1" hangingPunct="1">
              <a:lnSpc>
                <a:spcPct val="80000"/>
              </a:lnSpc>
            </a:pPr>
            <a:r>
              <a:rPr lang="en-US" altLang="en-US" sz="800" dirty="0">
                <a:latin typeface="Arial" panose="020B0604020202020204" pitchFamily="34" charset="0"/>
              </a:rPr>
              <a:t>When we process iron ore into steel, we add lots of energy in the form of heat.</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2 – The added energy flashes</a:t>
            </a:r>
          </a:p>
          <a:p>
            <a:pPr eaLnBrk="1" hangingPunct="1">
              <a:lnSpc>
                <a:spcPct val="80000"/>
              </a:lnSpc>
            </a:pPr>
            <a:endParaRPr lang="en-US" altLang="en-US" sz="800" i="1"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3</a:t>
            </a:r>
          </a:p>
          <a:p>
            <a:pPr eaLnBrk="1" hangingPunct="1">
              <a:lnSpc>
                <a:spcPct val="80000"/>
              </a:lnSpc>
            </a:pPr>
            <a:r>
              <a:rPr lang="en-US" altLang="en-US" sz="800" dirty="0">
                <a:latin typeface="Arial" panose="020B0604020202020204" pitchFamily="34" charset="0"/>
              </a:rPr>
              <a:t>The freshly manufactured steel holds onto that added energy. It is in an elevated state of energy. This is when we use it as rebar and other construction materials.</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4</a:t>
            </a:r>
          </a:p>
          <a:p>
            <a:pPr eaLnBrk="1" hangingPunct="1">
              <a:lnSpc>
                <a:spcPct val="80000"/>
              </a:lnSpc>
            </a:pPr>
            <a:r>
              <a:rPr lang="en-US" altLang="en-US" sz="800" dirty="0">
                <a:latin typeface="Arial" panose="020B0604020202020204" pitchFamily="34" charset="0"/>
              </a:rPr>
              <a:t>Left to nature, the steel will release this added energy and return to a natural stable state, which is iron ore. </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5</a:t>
            </a:r>
          </a:p>
          <a:p>
            <a:pPr eaLnBrk="1" hangingPunct="1">
              <a:lnSpc>
                <a:spcPct val="80000"/>
              </a:lnSpc>
            </a:pPr>
            <a:r>
              <a:rPr lang="en-US" altLang="en-US" sz="800" dirty="0">
                <a:latin typeface="Arial" panose="020B0604020202020204" pitchFamily="34" charset="0"/>
              </a:rPr>
              <a:t>Notice how the heavily corroded rebar on the far right looks very similar to the iron ore. You can see how the steel is returning to its stable, natural state.</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i="1" dirty="0">
                <a:latin typeface="Arial" panose="020B0604020202020204" pitchFamily="34" charset="0"/>
              </a:rPr>
              <a:t>CLICK 6</a:t>
            </a:r>
            <a:endParaRPr lang="en-US" altLang="en-US" sz="800" dirty="0">
              <a:latin typeface="Arial" panose="020B0604020202020204" pitchFamily="34" charset="0"/>
            </a:endParaRPr>
          </a:p>
          <a:p>
            <a:pPr eaLnBrk="1" hangingPunct="1">
              <a:lnSpc>
                <a:spcPct val="80000"/>
              </a:lnSpc>
            </a:pPr>
            <a:r>
              <a:rPr lang="en-US" altLang="en-US" sz="800" dirty="0">
                <a:latin typeface="Arial" panose="020B0604020202020204" pitchFamily="34" charset="0"/>
              </a:rPr>
              <a:t>The thing to remember here is that on a basic level, steel is in an elevated state of energy. Corrosion happens when steel losses that extra energy. </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dirty="0">
                <a:latin typeface="Arial" panose="020B0604020202020204" pitchFamily="34" charset="0"/>
              </a:rPr>
              <a:t>Later we will look at how various solutions mitigate the release of energy.</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dirty="0">
                <a:latin typeface="Arial" panose="020B0604020202020204" pitchFamily="34" charset="0"/>
              </a:rPr>
              <a:t>//</a:t>
            </a:r>
          </a:p>
          <a:p>
            <a:pPr eaLnBrk="1" hangingPunct="1">
              <a:lnSpc>
                <a:spcPct val="80000"/>
              </a:lnSpc>
            </a:pPr>
            <a:r>
              <a:rPr lang="en-US" altLang="en-US" sz="800" dirty="0">
                <a:latin typeface="Arial" panose="020B0604020202020204" pitchFamily="34" charset="0"/>
              </a:rPr>
              <a:t>This slide is setting the basic technical explanation for the corrosion process and is used to explain how the various solutions work. It is the key for the entire presentation.</a:t>
            </a:r>
          </a:p>
          <a:p>
            <a:pPr eaLnBrk="1" hangingPunct="1">
              <a:lnSpc>
                <a:spcPct val="80000"/>
              </a:lnSpc>
            </a:pPr>
            <a:endParaRPr lang="en-US" altLang="en-US" sz="800" dirty="0">
              <a:latin typeface="Arial" panose="020B0604020202020204" pitchFamily="34" charset="0"/>
            </a:endParaRPr>
          </a:p>
          <a:p>
            <a:pPr eaLnBrk="1" hangingPunct="1">
              <a:lnSpc>
                <a:spcPct val="80000"/>
              </a:lnSpc>
            </a:pPr>
            <a:r>
              <a:rPr lang="en-US" altLang="en-US" sz="800" dirty="0">
                <a:latin typeface="Arial" panose="020B0604020202020204" pitchFamily="34" charset="0"/>
              </a:rPr>
              <a:t>In training they have to have mastery of the concept thru the training</a:t>
            </a:r>
          </a:p>
        </p:txBody>
      </p:sp>
    </p:spTree>
    <p:extLst>
      <p:ext uri="{BB962C8B-B14F-4D97-AF65-F5344CB8AC3E}">
        <p14:creationId xmlns:p14="http://schemas.microsoft.com/office/powerpoint/2010/main" val="2619528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Rot="1" noChangeAspect="1" noChangeArrowheads="1" noTextEdit="1"/>
          </p:cNvSpPr>
          <p:nvPr>
            <p:ph type="sldImg"/>
          </p:nvPr>
        </p:nvSpPr>
        <p:spPr bwMode="auto">
          <a:xfrm>
            <a:off x="1266825" y="717550"/>
            <a:ext cx="4784725" cy="3589338"/>
          </a:xfrm>
          <a:prstGeom prst="rect">
            <a:avLst/>
          </a:prstGeom>
          <a:solidFill>
            <a:srgbClr val="FFFFFF"/>
          </a:solidFill>
          <a:ln>
            <a:solidFill>
              <a:srgbClr val="000000"/>
            </a:solidFill>
            <a:miter lim="800000"/>
            <a:headEnd/>
            <a:tailEnd/>
          </a:ln>
        </p:spPr>
      </p:sp>
      <p:sp>
        <p:nvSpPr>
          <p:cNvPr id="821251" name="Rectangle 3"/>
          <p:cNvSpPr>
            <a:spLocks noGrp="1" noChangeArrowheads="1"/>
          </p:cNvSpPr>
          <p:nvPr>
            <p:ph type="body" idx="1"/>
          </p:nvPr>
        </p:nvSpPr>
        <p:spPr bwMode="auto">
          <a:xfrm>
            <a:off x="731520" y="4547765"/>
            <a:ext cx="5852160" cy="4307462"/>
          </a:xfrm>
          <a:prstGeom prst="rect">
            <a:avLst/>
          </a:prstGeom>
          <a:solidFill>
            <a:srgbClr val="FFFFFF"/>
          </a:solidFill>
          <a:ln>
            <a:solidFill>
              <a:srgbClr val="000000"/>
            </a:solidFill>
            <a:miter lim="800000"/>
            <a:headEnd/>
            <a:tailEnd/>
          </a:ln>
        </p:spPr>
        <p:txBody>
          <a:bodyPr/>
          <a:lstStyle/>
          <a:p>
            <a:pPr eaLnBrk="1" hangingPunct="1"/>
            <a:r>
              <a:rPr lang="en-US" dirty="0"/>
              <a:t>Global Protection</a:t>
            </a:r>
          </a:p>
        </p:txBody>
      </p:sp>
    </p:spTree>
    <p:extLst>
      <p:ext uri="{BB962C8B-B14F-4D97-AF65-F5344CB8AC3E}">
        <p14:creationId xmlns:p14="http://schemas.microsoft.com/office/powerpoint/2010/main" val="1318174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092559"/>
            <a:ext cx="3169920" cy="478644"/>
          </a:xfrm>
          <a:prstGeom prst="rect">
            <a:avLst/>
          </a:prstGeom>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150576-2FBD-4CA8-8DA0-1EF7C31FEB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78" name="Rectangle 2"/>
          <p:cNvSpPr>
            <a:spLocks noGrp="1" noRot="1" noChangeAspect="1" noChangeArrowheads="1" noTextEdit="1"/>
          </p:cNvSpPr>
          <p:nvPr>
            <p:ph type="sldImg"/>
          </p:nvPr>
        </p:nvSpPr>
        <p:spPr>
          <a:xfrm>
            <a:off x="1265238" y="719138"/>
            <a:ext cx="4784725" cy="3587750"/>
          </a:xfrm>
          <a:prstGeom prst="rect">
            <a:avLst/>
          </a:prstGeom>
          <a:ln/>
        </p:spPr>
      </p:sp>
      <p:sp>
        <p:nvSpPr>
          <p:cNvPr id="408579" name="Rectangle 3"/>
          <p:cNvSpPr>
            <a:spLocks noGrp="1" noChangeArrowheads="1"/>
          </p:cNvSpPr>
          <p:nvPr>
            <p:ph type="body" idx="1"/>
          </p:nvPr>
        </p:nvSpPr>
        <p:spPr>
          <a:xfrm>
            <a:off x="731520" y="4547110"/>
            <a:ext cx="5852160" cy="4307789"/>
          </a:xfrm>
          <a:prstGeom prst="rect">
            <a:avLst/>
          </a:prstGeom>
        </p:spPr>
        <p:txBody>
          <a:bodyPr/>
          <a:lstStyle/>
          <a:p>
            <a:r>
              <a:rPr lang="en-US" dirty="0"/>
              <a:t>Variety of sizes</a:t>
            </a:r>
          </a:p>
        </p:txBody>
      </p:sp>
    </p:spTree>
    <p:extLst>
      <p:ext uri="{BB962C8B-B14F-4D97-AF65-F5344CB8AC3E}">
        <p14:creationId xmlns:p14="http://schemas.microsoft.com/office/powerpoint/2010/main" val="74353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a:t>
            </a:r>
          </a:p>
          <a:p>
            <a:r>
              <a:rPr lang="en-US" dirty="0"/>
              <a:t>Conductive overlays</a:t>
            </a:r>
          </a:p>
          <a:p>
            <a:r>
              <a:rPr lang="en-US" dirty="0"/>
              <a:t>Ribbon</a:t>
            </a:r>
          </a:p>
          <a:p>
            <a:r>
              <a:rPr lang="en-US" dirty="0"/>
              <a:t>Mesh</a:t>
            </a:r>
          </a:p>
          <a:p>
            <a:endParaRPr lang="en-US" dirty="0"/>
          </a:p>
        </p:txBody>
      </p:sp>
      <p:sp>
        <p:nvSpPr>
          <p:cNvPr id="4" name="Slide Number Placeholder 3"/>
          <p:cNvSpPr>
            <a:spLocks noGrp="1"/>
          </p:cNvSpPr>
          <p:nvPr>
            <p:ph type="sldNum" sz="quarter" idx="5"/>
          </p:nvPr>
        </p:nvSpPr>
        <p:spPr/>
        <p:txBody>
          <a:bodyPr/>
          <a:lstStyle/>
          <a:p>
            <a:fld id="{D260B36B-299C-4629-900A-C5C6AC8382B3}" type="slidenum">
              <a:rPr lang="en-US" smtClean="0"/>
              <a:t>42</a:t>
            </a:fld>
            <a:endParaRPr lang="en-US"/>
          </a:p>
        </p:txBody>
      </p:sp>
    </p:spTree>
    <p:extLst>
      <p:ext uri="{BB962C8B-B14F-4D97-AF65-F5344CB8AC3E}">
        <p14:creationId xmlns:p14="http://schemas.microsoft.com/office/powerpoint/2010/main" val="2279875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0B36B-299C-4629-900A-C5C6AC8382B3}" type="slidenum">
              <a:rPr lang="en-US" smtClean="0"/>
              <a:t>44</a:t>
            </a:fld>
            <a:endParaRPr lang="en-US"/>
          </a:p>
        </p:txBody>
      </p:sp>
    </p:spTree>
    <p:extLst>
      <p:ext uri="{BB962C8B-B14F-4D97-AF65-F5344CB8AC3E}">
        <p14:creationId xmlns:p14="http://schemas.microsoft.com/office/powerpoint/2010/main" val="413319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A4FC82E-4BC3-4A89-8059-06FB7DAF4F5D}"/>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E0EB0D89-AF80-4078-A088-5C393C63C384}"/>
              </a:ext>
            </a:extLst>
          </p:cNvPr>
          <p:cNvSpPr>
            <a:spLocks noGrp="1" noChangeArrowheads="1"/>
          </p:cNvSpPr>
          <p:nvPr>
            <p:ph type="body" idx="1"/>
          </p:nvPr>
        </p:nvSpPr>
        <p:spPr>
          <a:noFill/>
        </p:spPr>
        <p:txBody>
          <a:bodyPr/>
          <a:lstStyle/>
          <a:p>
            <a:r>
              <a:rPr lang="en-US" altLang="en-US" dirty="0">
                <a:latin typeface="Arial" panose="020B0604020202020204" pitchFamily="34" charset="0"/>
              </a:rPr>
              <a:t>Concrete is a hard sponge.  It is porous and allows liquids and gases to move in and out of it’s structure.  </a:t>
            </a:r>
          </a:p>
        </p:txBody>
      </p:sp>
      <p:sp>
        <p:nvSpPr>
          <p:cNvPr id="32772" name="Header Placeholder 3">
            <a:extLst>
              <a:ext uri="{FF2B5EF4-FFF2-40B4-BE49-F238E27FC236}">
                <a16:creationId xmlns:a16="http://schemas.microsoft.com/office/drawing/2014/main" id="{A8719D73-367D-4883-AF2E-54C14EAA14B5}"/>
              </a:ext>
            </a:extLst>
          </p:cNvPr>
          <p:cNvSpPr>
            <a:spLocks noGrp="1"/>
          </p:cNvSpPr>
          <p:nvPr>
            <p:ph type="hdr" sz="quarter"/>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dirty="0"/>
              <a:t>STRUCTURAL</a:t>
            </a:r>
          </a:p>
        </p:txBody>
      </p:sp>
      <p:sp>
        <p:nvSpPr>
          <p:cNvPr id="32773" name="Slide Number Placeholder 4">
            <a:extLst>
              <a:ext uri="{FF2B5EF4-FFF2-40B4-BE49-F238E27FC236}">
                <a16:creationId xmlns:a16="http://schemas.microsoft.com/office/drawing/2014/main" id="{CA471B81-9AC5-44D1-9FBD-899FE032DF35}"/>
              </a:ext>
            </a:extLst>
          </p:cNvPr>
          <p:cNvSpPr>
            <a:spLocks noGrp="1"/>
          </p:cNvSpPr>
          <p:nvPr>
            <p:ph type="sldNum" sz="quarter" idx="5"/>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14B3377-7328-4AF8-B9C6-E195B96DB75E}" type="slidenum">
              <a:rPr lang="en-US" altLang="en-US" smtClean="0"/>
              <a:pPr>
                <a:spcBef>
                  <a:spcPct val="0"/>
                </a:spcBef>
                <a:buFontTx/>
                <a:buNone/>
              </a:pPr>
              <a:t>5</a:t>
            </a:fld>
            <a:endParaRPr lang="en-US" altLang="en-US" dirty="0"/>
          </a:p>
        </p:txBody>
      </p:sp>
    </p:spTree>
    <p:extLst>
      <p:ext uri="{BB962C8B-B14F-4D97-AF65-F5344CB8AC3E}">
        <p14:creationId xmlns:p14="http://schemas.microsoft.com/office/powerpoint/2010/main" val="71009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E8560C1-FB38-4456-A6FD-5F9D67457391}"/>
              </a:ext>
            </a:extLst>
          </p:cNvPr>
          <p:cNvSpPr>
            <a:spLocks noGrp="1" noChangeArrowheads="1"/>
          </p:cNvSpPr>
          <p:nvPr>
            <p:ph type="hdr" sz="quarter"/>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STRUCTURAL</a:t>
            </a:r>
          </a:p>
        </p:txBody>
      </p:sp>
      <p:sp>
        <p:nvSpPr>
          <p:cNvPr id="34819" name="Rectangle 7">
            <a:extLst>
              <a:ext uri="{FF2B5EF4-FFF2-40B4-BE49-F238E27FC236}">
                <a16:creationId xmlns:a16="http://schemas.microsoft.com/office/drawing/2014/main" id="{02CAE4AD-40AE-4FF8-9D87-1D6333C2D63A}"/>
              </a:ext>
            </a:extLst>
          </p:cNvPr>
          <p:cNvSpPr>
            <a:spLocks noGrp="1" noChangeArrowheads="1"/>
          </p:cNvSpPr>
          <p:nvPr>
            <p:ph type="sldNum" sz="quarter" idx="5"/>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ct val="0"/>
              </a:spcBef>
              <a:spcAft>
                <a:spcPts val="0"/>
              </a:spcAft>
              <a:buClrTx/>
              <a:buSzTx/>
              <a:buFontTx/>
              <a:buNone/>
              <a:tabLst/>
              <a:defRPr/>
            </a:pPr>
            <a:fld id="{EF2AB39B-112C-4596-AE57-8C9C6DEC01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820" name="Rectangle 2">
            <a:extLst>
              <a:ext uri="{FF2B5EF4-FFF2-40B4-BE49-F238E27FC236}">
                <a16:creationId xmlns:a16="http://schemas.microsoft.com/office/drawing/2014/main" id="{D29D1815-9A00-4CA6-A5A3-E62414617D41}"/>
              </a:ext>
            </a:extLst>
          </p:cNvPr>
          <p:cNvSpPr>
            <a:spLocks noGrp="1" noRot="1" noChangeAspect="1" noChangeArrowheads="1" noTextEdit="1"/>
          </p:cNvSpPr>
          <p:nvPr>
            <p:ph type="sldImg"/>
          </p:nvPr>
        </p:nvSpPr>
        <p:spPr>
          <a:xfrm>
            <a:off x="1182688" y="696913"/>
            <a:ext cx="4648200" cy="3486150"/>
          </a:xfrm>
          <a:ln/>
        </p:spPr>
      </p:sp>
      <p:sp>
        <p:nvSpPr>
          <p:cNvPr id="34821" name="Rectangle 3">
            <a:extLst>
              <a:ext uri="{FF2B5EF4-FFF2-40B4-BE49-F238E27FC236}">
                <a16:creationId xmlns:a16="http://schemas.microsoft.com/office/drawing/2014/main" id="{0BEDC073-5B43-416A-8998-CA6EDCD2D65E}"/>
              </a:ext>
            </a:extLst>
          </p:cNvPr>
          <p:cNvSpPr>
            <a:spLocks noGrp="1" noChangeArrowheads="1"/>
          </p:cNvSpPr>
          <p:nvPr>
            <p:ph type="body" idx="1"/>
          </p:nvPr>
        </p:nvSpPr>
        <p:spPr>
          <a:xfrm>
            <a:off x="701675" y="4416425"/>
            <a:ext cx="5607050" cy="4183063"/>
          </a:xfrm>
          <a:noFill/>
        </p:spPr>
        <p:txBody>
          <a:bodyPr/>
          <a:lstStyle/>
          <a:p>
            <a:pPr eaLnBrk="1" hangingPunct="1"/>
            <a:r>
              <a:rPr lang="en-US" altLang="en-US" dirty="0">
                <a:latin typeface="Arial" panose="020B0604020202020204" pitchFamily="34" charset="0"/>
              </a:rPr>
              <a:t>Quality concrete creates an environment that helps steel hold its energy. </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CLICK 1</a:t>
            </a:r>
          </a:p>
          <a:p>
            <a:pPr eaLnBrk="1" hangingPunct="1"/>
            <a:r>
              <a:rPr lang="en-US" altLang="en-US" dirty="0">
                <a:latin typeface="Arial" panose="020B0604020202020204" pitchFamily="34" charset="0"/>
              </a:rPr>
              <a:t>Concrete naturally has a high pH. We don’t need to dive deep into the chemistry here but this means concrete is more alkaline, the opposite of acidic. Steel naturally has a reaction with the alkaline environment of concrete that causes it to form a protective layer. </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CLICK 2</a:t>
            </a:r>
          </a:p>
          <a:p>
            <a:pPr eaLnBrk="1" hangingPunct="1"/>
            <a:r>
              <a:rPr lang="en-US" altLang="en-US" dirty="0">
                <a:latin typeface="Arial" panose="020B0604020202020204" pitchFamily="34" charset="0"/>
              </a:rPr>
              <a:t>This is called “passivation”.  Passivation is like a natural coating that holds energy in, preventing the steel from corroding.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one of the things that makes concrete and steel a durable combination.</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7081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0767971-9BB8-405F-9DC1-33135CFCC82C}"/>
              </a:ext>
            </a:extLst>
          </p:cNvPr>
          <p:cNvSpPr>
            <a:spLocks noGrp="1" noChangeArrowheads="1"/>
          </p:cNvSpPr>
          <p:nvPr>
            <p:ph type="hdr" sz="quarter"/>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l" defTabSz="92392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STRUCTURAL</a:t>
            </a:r>
          </a:p>
        </p:txBody>
      </p:sp>
      <p:sp>
        <p:nvSpPr>
          <p:cNvPr id="36867" name="Rectangle 7">
            <a:extLst>
              <a:ext uri="{FF2B5EF4-FFF2-40B4-BE49-F238E27FC236}">
                <a16:creationId xmlns:a16="http://schemas.microsoft.com/office/drawing/2014/main" id="{751C964F-BC34-481B-A416-E8CB83176F63}"/>
              </a:ext>
            </a:extLst>
          </p:cNvPr>
          <p:cNvSpPr>
            <a:spLocks noGrp="1" noChangeArrowheads="1"/>
          </p:cNvSpPr>
          <p:nvPr>
            <p:ph type="sldNum" sz="quarter" idx="5"/>
          </p:nvPr>
        </p:nvSpPr>
        <p:spPr>
          <a:noFill/>
        </p:spPr>
        <p:txBody>
          <a:bodyPr/>
          <a:lstStyle>
            <a:lvl1pPr defTabSz="923925">
              <a:spcBef>
                <a:spcPct val="30000"/>
              </a:spcBef>
              <a:buChar char="•"/>
              <a:defRPr sz="1200">
                <a:solidFill>
                  <a:schemeClr val="tx1"/>
                </a:solidFill>
                <a:latin typeface="Arial" panose="020B0604020202020204" pitchFamily="34" charset="0"/>
              </a:defRPr>
            </a:lvl1pPr>
            <a:lvl2pPr marL="742950" indent="-285750" defTabSz="923925">
              <a:spcBef>
                <a:spcPct val="30000"/>
              </a:spcBef>
              <a:buChar char="•"/>
              <a:defRPr sz="1200">
                <a:solidFill>
                  <a:schemeClr val="tx1"/>
                </a:solidFill>
                <a:latin typeface="Arial" panose="020B0604020202020204" pitchFamily="34" charset="0"/>
              </a:defRPr>
            </a:lvl2pPr>
            <a:lvl3pPr marL="1143000" indent="-228600" defTabSz="923925">
              <a:spcBef>
                <a:spcPct val="30000"/>
              </a:spcBef>
              <a:buChar char="•"/>
              <a:defRPr sz="1200">
                <a:solidFill>
                  <a:schemeClr val="tx1"/>
                </a:solidFill>
                <a:latin typeface="Arial" panose="020B0604020202020204" pitchFamily="34" charset="0"/>
              </a:defRPr>
            </a:lvl3pPr>
            <a:lvl4pPr marL="1600200" indent="-228600" defTabSz="923925">
              <a:spcBef>
                <a:spcPct val="30000"/>
              </a:spcBef>
              <a:buChar char="•"/>
              <a:defRPr sz="1200">
                <a:solidFill>
                  <a:schemeClr val="tx1"/>
                </a:solidFill>
                <a:latin typeface="Arial" panose="020B0604020202020204" pitchFamily="34" charset="0"/>
              </a:defRPr>
            </a:lvl4pPr>
            <a:lvl5pPr marL="2057400" indent="-228600" defTabSz="923925">
              <a:spcBef>
                <a:spcPct val="30000"/>
              </a:spcBef>
              <a:buChar char="•"/>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buChar char="•"/>
              <a:defRPr sz="12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ct val="0"/>
              </a:spcBef>
              <a:spcAft>
                <a:spcPts val="0"/>
              </a:spcAft>
              <a:buClrTx/>
              <a:buSzTx/>
              <a:buFontTx/>
              <a:buNone/>
              <a:tabLst/>
              <a:defRPr/>
            </a:pPr>
            <a:fld id="{C54BCC34-B951-4419-B734-5C2E4FA68FB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868" name="Rectangle 2">
            <a:extLst>
              <a:ext uri="{FF2B5EF4-FFF2-40B4-BE49-F238E27FC236}">
                <a16:creationId xmlns:a16="http://schemas.microsoft.com/office/drawing/2014/main" id="{DAB4386E-52C3-4CA4-9863-EBEE9B6926BF}"/>
              </a:ext>
            </a:extLst>
          </p:cNvPr>
          <p:cNvSpPr>
            <a:spLocks noGrp="1" noRot="1" noChangeAspect="1" noChangeArrowheads="1" noTextEdit="1"/>
          </p:cNvSpPr>
          <p:nvPr>
            <p:ph type="sldImg"/>
          </p:nvPr>
        </p:nvSpPr>
        <p:spPr>
          <a:xfrm>
            <a:off x="1182688" y="696913"/>
            <a:ext cx="4648200" cy="3486150"/>
          </a:xfrm>
          <a:ln/>
        </p:spPr>
      </p:sp>
      <p:sp>
        <p:nvSpPr>
          <p:cNvPr id="36869" name="Rectangle 3">
            <a:extLst>
              <a:ext uri="{FF2B5EF4-FFF2-40B4-BE49-F238E27FC236}">
                <a16:creationId xmlns:a16="http://schemas.microsoft.com/office/drawing/2014/main" id="{4F5B8B26-43A4-40FC-9950-88E8A9284366}"/>
              </a:ext>
            </a:extLst>
          </p:cNvPr>
          <p:cNvSpPr>
            <a:spLocks noGrp="1" noChangeArrowheads="1"/>
          </p:cNvSpPr>
          <p:nvPr>
            <p:ph type="body" idx="1"/>
          </p:nvPr>
        </p:nvSpPr>
        <p:spPr>
          <a:xfrm>
            <a:off x="701675" y="4416425"/>
            <a:ext cx="5607050" cy="4183063"/>
          </a:xfrm>
          <a:noFill/>
        </p:spPr>
        <p:txBody>
          <a:bodyPr/>
          <a:lstStyle/>
          <a:p>
            <a:pPr eaLnBrk="1" hangingPunct="1"/>
            <a:r>
              <a:rPr lang="en-US" altLang="en-US" dirty="0">
                <a:latin typeface="Arial" panose="020B0604020202020204" pitchFamily="34" charset="0"/>
              </a:rPr>
              <a:t>If concrete protects why </a:t>
            </a:r>
            <a:r>
              <a:rPr lang="en-US" altLang="en-US" dirty="0" err="1">
                <a:latin typeface="Arial" panose="020B0604020202020204" pitchFamily="34" charset="0"/>
              </a:rPr>
              <a:t>corroide</a:t>
            </a:r>
            <a:r>
              <a:rPr lang="en-US" altLang="en-US" dirty="0">
                <a:latin typeface="Arial" panose="020B0604020202020204" pitchFamily="34" charset="0"/>
              </a:rPr>
              <a:t> </a:t>
            </a:r>
          </a:p>
          <a:p>
            <a:pPr eaLnBrk="1" hangingPunct="1"/>
            <a:r>
              <a:rPr lang="en-US" altLang="en-US" dirty="0">
                <a:latin typeface="Arial" panose="020B0604020202020204" pitchFamily="34" charset="0"/>
              </a:rPr>
              <a:t>release of energy and supports the corrosion process (leads to)</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Unfortunately, there are contaminates that can lower the pH of concrete. When this happens the passivation layer is disrupted and corrosion can begin. Two of the common contaminates are CO2 and Chlorides.</a:t>
            </a:r>
          </a:p>
        </p:txBody>
      </p:sp>
    </p:spTree>
    <p:extLst>
      <p:ext uri="{BB962C8B-B14F-4D97-AF65-F5344CB8AC3E}">
        <p14:creationId xmlns:p14="http://schemas.microsoft.com/office/powerpoint/2010/main" val="131123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show you why anodes are needed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3F84E0-8F22-4E00-B9A9-82FD6C6F9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53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22F2472-46A3-4DA1-95BF-448E12508CA6}"/>
              </a:ext>
            </a:extLst>
          </p:cNvPr>
          <p:cNvSpPr>
            <a:spLocks noGrp="1" noRot="1" noChangeAspect="1" noChangeArrowheads="1" noTextEdit="1"/>
          </p:cNvSpPr>
          <p:nvPr>
            <p:ph type="sldImg"/>
          </p:nvPr>
        </p:nvSpPr>
        <p:spPr>
          <a:xfrm>
            <a:off x="1122363" y="677863"/>
            <a:ext cx="4611687" cy="3459162"/>
          </a:xfrm>
          <a:noFill/>
          <a:ln w="12700">
            <a:solidFill>
              <a:schemeClr val="tx1"/>
            </a:solidFill>
          </a:ln>
        </p:spPr>
      </p:sp>
      <p:sp>
        <p:nvSpPr>
          <p:cNvPr id="9219" name="Rectangle 3">
            <a:extLst>
              <a:ext uri="{FF2B5EF4-FFF2-40B4-BE49-F238E27FC236}">
                <a16:creationId xmlns:a16="http://schemas.microsoft.com/office/drawing/2014/main" id="{CE095598-5147-4366-B0DC-009DB39689CC}"/>
              </a:ext>
            </a:extLst>
          </p:cNvPr>
          <p:cNvSpPr>
            <a:spLocks noGrp="1" noChangeArrowheads="1"/>
          </p:cNvSpPr>
          <p:nvPr>
            <p:ph type="body" idx="1"/>
          </p:nvPr>
        </p:nvSpPr>
        <p:spPr>
          <a:xfrm>
            <a:off x="914400" y="4362450"/>
            <a:ext cx="5029200"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9048" tIns="60318" rIns="119048" bIns="60318"/>
          <a:lstStyle/>
          <a:p>
            <a:pPr eaLnBrk="1" hangingPunct="1">
              <a:spcBef>
                <a:spcPct val="0"/>
              </a:spcBef>
            </a:pPr>
            <a:endParaRPr lang="en-CA" altLang="en-US" sz="2400"/>
          </a:p>
        </p:txBody>
      </p:sp>
    </p:spTree>
    <p:extLst>
      <p:ext uri="{BB962C8B-B14F-4D97-AF65-F5344CB8AC3E}">
        <p14:creationId xmlns:p14="http://schemas.microsoft.com/office/powerpoint/2010/main" val="406642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Corrosion Accelerates over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3F84E0-8F22-4E00-B9A9-82FD6C6F9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59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799B93-504B-7B40-B7E5-F04006C324B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99B93-504B-7B40-B7E5-F04006C324B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99B93-504B-7B40-B7E5-F04006C324B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25CB-4B94-42D1-AB6C-D4EA278C2FC2}"/>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F273A-2385-45C8-8364-D04232851947}"/>
              </a:ext>
            </a:extLst>
          </p:cNvPr>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292F8-8517-4AAC-9471-AC2CD9EB04C3}"/>
              </a:ext>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52D286-6FFF-49B8-A9A8-F96375391744}"/>
              </a:ext>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3B9E336-FC47-4B3D-B651-F1D9445413D2}"/>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30FC711B-DB2F-4DA9-8710-AFEFC6F28D0E}"/>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316D6322-ED6B-4E07-AB9C-02AE9ECDF935}"/>
              </a:ext>
            </a:extLst>
          </p:cNvPr>
          <p:cNvSpPr>
            <a:spLocks noGrp="1"/>
          </p:cNvSpPr>
          <p:nvPr>
            <p:ph type="sldNum" sz="quarter" idx="12"/>
          </p:nvPr>
        </p:nvSpPr>
        <p:spPr>
          <a:xfrm>
            <a:off x="6553200" y="6245225"/>
            <a:ext cx="2133600" cy="476250"/>
          </a:xfrm>
        </p:spPr>
        <p:txBody>
          <a:bodyPr/>
          <a:lstStyle>
            <a:lvl1pPr>
              <a:defRPr/>
            </a:lvl1pPr>
          </a:lstStyle>
          <a:p>
            <a:pPr>
              <a:defRPr/>
            </a:pPr>
            <a:fld id="{7346B8F2-D763-447A-9B9E-047A7838890F}" type="slidenum">
              <a:rPr lang="en-US" altLang="en-US"/>
              <a:pPr>
                <a:defRPr/>
              </a:pPr>
              <a:t>‹#›</a:t>
            </a:fld>
            <a:endParaRPr lang="en-US" altLang="en-US"/>
          </a:p>
        </p:txBody>
      </p:sp>
    </p:spTree>
    <p:extLst>
      <p:ext uri="{BB962C8B-B14F-4D97-AF65-F5344CB8AC3E}">
        <p14:creationId xmlns:p14="http://schemas.microsoft.com/office/powerpoint/2010/main" val="190926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99B93-504B-7B40-B7E5-F04006C324B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99B93-504B-7B40-B7E5-F04006C324B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799B93-504B-7B40-B7E5-F04006C324B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799B93-504B-7B40-B7E5-F04006C324B8}" type="datetimeFigureOut">
              <a:rPr lang="en-US" smtClean="0"/>
              <a:t>8/16/2019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99B93-504B-7B40-B7E5-F04006C324B8}" type="datetimeFigureOut">
              <a:rPr lang="en-US" smtClean="0"/>
              <a:t>8/16/2019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99B93-504B-7B40-B7E5-F04006C324B8}" type="datetimeFigureOut">
              <a:rPr lang="en-US" smtClean="0"/>
              <a:t>8/16/2019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799B93-504B-7B40-B7E5-F04006C324B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799B93-504B-7B40-B7E5-F04006C324B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4380-C391-3C4A-A2F2-900773519D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99B93-504B-7B40-B7E5-F04006C324B8}" type="datetimeFigureOut">
              <a:rPr lang="en-US" smtClean="0"/>
              <a:t>8/16/2019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E4380-C391-3C4A-A2F2-900773519DDB}" type="slidenum">
              <a:rPr lang="en-US" smtClean="0"/>
              <a:t>‹#›</a:t>
            </a:fld>
            <a:endParaRPr lang="en-US"/>
          </a:p>
        </p:txBody>
      </p:sp>
    </p:spTree>
    <p:extLst>
      <p:ext uri="{BB962C8B-B14F-4D97-AF65-F5344CB8AC3E}">
        <p14:creationId xmlns:p14="http://schemas.microsoft.com/office/powerpoint/2010/main" val="2047084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A84D508-8553-4CF7-9594-3C8A585F2EA3}"/>
              </a:ext>
            </a:extLst>
          </p:cNvPr>
          <p:cNvSpPr>
            <a:spLocks noGrp="1" noChangeArrowheads="1"/>
          </p:cNvSpPr>
          <p:nvPr>
            <p:ph type="ctrTitle"/>
          </p:nvPr>
        </p:nvSpPr>
        <p:spPr>
          <a:xfrm>
            <a:off x="518652" y="-909297"/>
            <a:ext cx="8330380" cy="2387600"/>
          </a:xfrm>
        </p:spPr>
        <p:txBody>
          <a:bodyPr>
            <a:normAutofit/>
          </a:bodyPr>
          <a:lstStyle/>
          <a:p>
            <a:pPr algn="ctr"/>
            <a:r>
              <a:rPr lang="en-US" sz="4800" b="1" dirty="0">
                <a:solidFill>
                  <a:srgbClr val="008741"/>
                </a:solidFill>
                <a:latin typeface="Calibri"/>
                <a:ea typeface="Calibri"/>
                <a:cs typeface="Calibri"/>
                <a:sym typeface="Calibri"/>
              </a:rPr>
              <a:t>Evaluation and Protection of Reinforced Concrete Structures</a:t>
            </a:r>
            <a:endParaRPr lang="en-US" altLang="en-US" sz="4400" dirty="0">
              <a:solidFill>
                <a:srgbClr val="008741"/>
              </a:solidFill>
            </a:endParaRPr>
          </a:p>
        </p:txBody>
      </p:sp>
      <p:sp>
        <p:nvSpPr>
          <p:cNvPr id="16387" name="Rectangle 3">
            <a:extLst>
              <a:ext uri="{FF2B5EF4-FFF2-40B4-BE49-F238E27FC236}">
                <a16:creationId xmlns:a16="http://schemas.microsoft.com/office/drawing/2014/main" id="{2AE341F1-69FB-49B0-BF79-A2D3066F04F2}"/>
              </a:ext>
            </a:extLst>
          </p:cNvPr>
          <p:cNvSpPr>
            <a:spLocks noGrp="1" noChangeArrowheads="1"/>
          </p:cNvSpPr>
          <p:nvPr>
            <p:ph type="subTitle" idx="1"/>
          </p:nvPr>
        </p:nvSpPr>
        <p:spPr>
          <a:xfrm>
            <a:off x="1163594" y="5202238"/>
            <a:ext cx="6858000" cy="1655762"/>
          </a:xfrm>
        </p:spPr>
        <p:txBody>
          <a:bodyPr>
            <a:normAutofit/>
          </a:bodyPr>
          <a:lstStyle/>
          <a:p>
            <a:pPr algn="ctr" eaLnBrk="1" hangingPunct="1">
              <a:lnSpc>
                <a:spcPct val="80000"/>
              </a:lnSpc>
            </a:pPr>
            <a:r>
              <a:rPr lang="en-CA" altLang="en-US" dirty="0">
                <a:solidFill>
                  <a:srgbClr val="009933"/>
                </a:solidFill>
              </a:rPr>
              <a:t>Jason Chodachek</a:t>
            </a:r>
          </a:p>
        </p:txBody>
      </p:sp>
      <p:pic>
        <p:nvPicPr>
          <p:cNvPr id="3" name="Picture 2">
            <a:extLst>
              <a:ext uri="{FF2B5EF4-FFF2-40B4-BE49-F238E27FC236}">
                <a16:creationId xmlns:a16="http://schemas.microsoft.com/office/drawing/2014/main" id="{ACDF56EF-B582-4289-98CE-A076FD3EB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4" y="5607874"/>
            <a:ext cx="2346200" cy="485032"/>
          </a:xfrm>
          <a:prstGeom prst="rect">
            <a:avLst/>
          </a:prstGeom>
        </p:spPr>
      </p:pic>
      <p:pic>
        <p:nvPicPr>
          <p:cNvPr id="2" name="Picture 1">
            <a:extLst>
              <a:ext uri="{FF2B5EF4-FFF2-40B4-BE49-F238E27FC236}">
                <a16:creationId xmlns:a16="http://schemas.microsoft.com/office/drawing/2014/main" id="{C2B9D295-F4F9-42C3-9186-E69BD40E5DA5}"/>
              </a:ext>
            </a:extLst>
          </p:cNvPr>
          <p:cNvPicPr>
            <a:picLocks noChangeAspect="1"/>
          </p:cNvPicPr>
          <p:nvPr/>
        </p:nvPicPr>
        <p:blipFill>
          <a:blip r:embed="rId4"/>
          <a:stretch>
            <a:fillRect/>
          </a:stretch>
        </p:blipFill>
        <p:spPr>
          <a:xfrm>
            <a:off x="1239794" y="1559633"/>
            <a:ext cx="6705600" cy="3467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140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cipient">
            <a:hlinkClick r:id="" action="ppaction://media"/>
          </p:cNvPr>
          <p:cNvPicPr>
            <a:picLocks noChangeAspect="1"/>
          </p:cNvPicPr>
          <p:nvPr>
            <a:videoFile r:link="rId1"/>
            <p:extLst>
              <p:ext uri="{DAA4B4D4-6D71-4841-9C94-3DE7FCFB9230}">
                <p14:media xmlns:p14="http://schemas.microsoft.com/office/powerpoint/2010/main" r:embed="rId2">
                  <p14:trim end="63359"/>
                </p14:media>
              </p:ext>
            </p:extLst>
          </p:nvPr>
        </p:nvPicPr>
        <p:blipFill>
          <a:blip r:embed="rId5"/>
          <a:stretch>
            <a:fillRect/>
          </a:stretch>
        </p:blipFill>
        <p:spPr>
          <a:xfrm>
            <a:off x="1529184" y="905662"/>
            <a:ext cx="6731876" cy="5385500"/>
          </a:xfrm>
          <a:prstGeom prst="rect">
            <a:avLst/>
          </a:prstGeom>
        </p:spPr>
      </p:pic>
      <p:pic>
        <p:nvPicPr>
          <p:cNvPr id="3" name="Picture 2">
            <a:extLst>
              <a:ext uri="{FF2B5EF4-FFF2-40B4-BE49-F238E27FC236}">
                <a16:creationId xmlns:a16="http://schemas.microsoft.com/office/drawing/2014/main" id="{C7D4DC54-17DE-4235-8CA9-0BF064A926D5}"/>
              </a:ext>
            </a:extLst>
          </p:cNvPr>
          <p:cNvPicPr>
            <a:picLocks noChangeAspect="1"/>
          </p:cNvPicPr>
          <p:nvPr/>
        </p:nvPicPr>
        <p:blipFill rotWithShape="1">
          <a:blip r:embed="rId6"/>
          <a:srcRect l="1281" t="12330" r="1621"/>
          <a:stretch/>
        </p:blipFill>
        <p:spPr>
          <a:xfrm>
            <a:off x="686124" y="402079"/>
            <a:ext cx="8157646" cy="5652607"/>
          </a:xfrm>
          <a:prstGeom prst="rect">
            <a:avLst/>
          </a:prstGeom>
        </p:spPr>
      </p:pic>
      <p:sp>
        <p:nvSpPr>
          <p:cNvPr id="7" name="Rectangle 182">
            <a:extLst>
              <a:ext uri="{FF2B5EF4-FFF2-40B4-BE49-F238E27FC236}">
                <a16:creationId xmlns:a16="http://schemas.microsoft.com/office/drawing/2014/main" id="{110C367D-1A75-4999-9F6D-81EE8A78882D}"/>
              </a:ext>
            </a:extLst>
          </p:cNvPr>
          <p:cNvSpPr txBox="1">
            <a:spLocks noChangeArrowheads="1"/>
          </p:cNvSpPr>
          <p:nvPr/>
        </p:nvSpPr>
        <p:spPr>
          <a:xfrm>
            <a:off x="2115154" y="-1834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r>
              <a:rPr lang="en-US" altLang="en-US" dirty="0">
                <a:solidFill>
                  <a:srgbClr val="006600"/>
                </a:solidFill>
              </a:rPr>
              <a:t>Corrosion Time Line</a:t>
            </a:r>
          </a:p>
        </p:txBody>
      </p:sp>
    </p:spTree>
    <p:extLst>
      <p:ext uri="{BB962C8B-B14F-4D97-AF65-F5344CB8AC3E}">
        <p14:creationId xmlns:p14="http://schemas.microsoft.com/office/powerpoint/2010/main" val="7010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01C07-BEF6-428A-9632-A2E3040A6020}"/>
              </a:ext>
            </a:extLst>
          </p:cNvPr>
          <p:cNvSpPr>
            <a:spLocks noGrp="1"/>
          </p:cNvSpPr>
          <p:nvPr>
            <p:ph idx="1"/>
          </p:nvPr>
        </p:nvSpPr>
        <p:spPr>
          <a:xfrm>
            <a:off x="520495" y="1363510"/>
            <a:ext cx="7886700" cy="4351338"/>
          </a:xfrm>
        </p:spPr>
        <p:txBody>
          <a:bodyPr>
            <a:normAutofit/>
          </a:bodyPr>
          <a:lstStyle/>
          <a:p>
            <a:r>
              <a:rPr lang="en-CA" sz="3200" dirty="0">
                <a:solidFill>
                  <a:srgbClr val="009900"/>
                </a:solidFill>
              </a:rPr>
              <a:t>What should I do?</a:t>
            </a:r>
          </a:p>
          <a:p>
            <a:r>
              <a:rPr lang="en-CA" sz="3200" dirty="0">
                <a:solidFill>
                  <a:srgbClr val="009900"/>
                </a:solidFill>
              </a:rPr>
              <a:t>What Causes this?</a:t>
            </a:r>
          </a:p>
          <a:p>
            <a:r>
              <a:rPr lang="en-CA" sz="3200" dirty="0">
                <a:solidFill>
                  <a:srgbClr val="009900"/>
                </a:solidFill>
              </a:rPr>
              <a:t>Am I at Risk?</a:t>
            </a:r>
          </a:p>
          <a:p>
            <a:r>
              <a:rPr lang="en-CA" sz="3200" dirty="0">
                <a:solidFill>
                  <a:srgbClr val="009900"/>
                </a:solidFill>
              </a:rPr>
              <a:t>How Serious is it?</a:t>
            </a:r>
          </a:p>
          <a:p>
            <a:r>
              <a:rPr lang="en-CA" sz="3200" dirty="0">
                <a:solidFill>
                  <a:srgbClr val="009900"/>
                </a:solidFill>
              </a:rPr>
              <a:t>How Much Time do I Have?</a:t>
            </a:r>
          </a:p>
          <a:p>
            <a:r>
              <a:rPr lang="en-CA" sz="3200" dirty="0">
                <a:solidFill>
                  <a:srgbClr val="009900"/>
                </a:solidFill>
              </a:rPr>
              <a:t>How Much is it Going to Cost?</a:t>
            </a:r>
          </a:p>
          <a:p>
            <a:r>
              <a:rPr lang="en-CA" sz="3200" dirty="0">
                <a:solidFill>
                  <a:srgbClr val="009900"/>
                </a:solidFill>
              </a:rPr>
              <a:t>Who do I Call?????</a:t>
            </a:r>
          </a:p>
          <a:p>
            <a:pPr marL="0" indent="0">
              <a:buNone/>
            </a:pPr>
            <a:endParaRPr lang="en-CA" sz="3200" dirty="0">
              <a:solidFill>
                <a:srgbClr val="009900"/>
              </a:solidFill>
            </a:endParaRPr>
          </a:p>
        </p:txBody>
      </p:sp>
      <p:pic>
        <p:nvPicPr>
          <p:cNvPr id="4" name="Picture 2" descr="Image result for now what">
            <a:extLst>
              <a:ext uri="{FF2B5EF4-FFF2-40B4-BE49-F238E27FC236}">
                <a16:creationId xmlns:a16="http://schemas.microsoft.com/office/drawing/2014/main" id="{3789D045-240A-414B-AE5E-1966EADD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3914"/>
            <a:ext cx="4572000" cy="274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3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67938" name="Rectangle 2"/>
          <p:cNvSpPr>
            <a:spLocks noGrp="1" noChangeArrowheads="1"/>
          </p:cNvSpPr>
          <p:nvPr>
            <p:ph type="title"/>
          </p:nvPr>
        </p:nvSpPr>
        <p:spPr>
          <a:xfrm>
            <a:off x="926196" y="461586"/>
            <a:ext cx="7886700" cy="1325563"/>
          </a:xfrm>
        </p:spPr>
        <p:txBody>
          <a:bodyPr>
            <a:normAutofit/>
          </a:bodyPr>
          <a:lstStyle/>
          <a:p>
            <a:r>
              <a:rPr lang="en-US" dirty="0">
                <a:solidFill>
                  <a:srgbClr val="008741"/>
                </a:solidFill>
              </a:rPr>
              <a:t>Concrete Testing and Analysis</a:t>
            </a:r>
          </a:p>
        </p:txBody>
      </p:sp>
      <p:sp>
        <p:nvSpPr>
          <p:cNvPr id="3367939" name="Rectangle 3"/>
          <p:cNvSpPr>
            <a:spLocks noGrp="1" noChangeArrowheads="1"/>
          </p:cNvSpPr>
          <p:nvPr>
            <p:ph idx="1"/>
          </p:nvPr>
        </p:nvSpPr>
        <p:spPr>
          <a:xfrm>
            <a:off x="163318" y="1755838"/>
            <a:ext cx="6620940" cy="3775719"/>
          </a:xfrm>
        </p:spPr>
        <p:txBody>
          <a:bodyPr>
            <a:noAutofit/>
          </a:bodyPr>
          <a:lstStyle/>
          <a:p>
            <a:r>
              <a:rPr lang="en-US" dirty="0">
                <a:solidFill>
                  <a:srgbClr val="009933"/>
                </a:solidFill>
              </a:rPr>
              <a:t>Visual Inspection </a:t>
            </a:r>
          </a:p>
          <a:p>
            <a:r>
              <a:rPr lang="en-US" dirty="0">
                <a:solidFill>
                  <a:srgbClr val="009933"/>
                </a:solidFill>
              </a:rPr>
              <a:t>Delamination Survey </a:t>
            </a:r>
          </a:p>
          <a:p>
            <a:r>
              <a:rPr lang="en-US" dirty="0">
                <a:solidFill>
                  <a:srgbClr val="009933"/>
                </a:solidFill>
              </a:rPr>
              <a:t>Concrete Cover Survey</a:t>
            </a:r>
          </a:p>
          <a:p>
            <a:r>
              <a:rPr lang="en-US" dirty="0">
                <a:solidFill>
                  <a:srgbClr val="009933"/>
                </a:solidFill>
              </a:rPr>
              <a:t>Cores (Strength + Other Properties)</a:t>
            </a:r>
          </a:p>
          <a:p>
            <a:r>
              <a:rPr lang="en-US" dirty="0">
                <a:solidFill>
                  <a:srgbClr val="009933"/>
                </a:solidFill>
              </a:rPr>
              <a:t>Chloride Sampling and Analysis</a:t>
            </a:r>
          </a:p>
          <a:p>
            <a:r>
              <a:rPr lang="en-US" dirty="0">
                <a:solidFill>
                  <a:srgbClr val="009933"/>
                </a:solidFill>
              </a:rPr>
              <a:t>pH and Chemical Testing (Carbonation)</a:t>
            </a:r>
          </a:p>
          <a:p>
            <a:r>
              <a:rPr lang="en-US" dirty="0">
                <a:solidFill>
                  <a:srgbClr val="009933"/>
                </a:solidFill>
              </a:rPr>
              <a:t>Corrosion Potential and Corrosion Rate</a:t>
            </a:r>
          </a:p>
        </p:txBody>
      </p:sp>
      <p:pic>
        <p:nvPicPr>
          <p:cNvPr id="5" name="Picture 2" descr="Image result for testing">
            <a:extLst>
              <a:ext uri="{FF2B5EF4-FFF2-40B4-BE49-F238E27FC236}">
                <a16:creationId xmlns:a16="http://schemas.microsoft.com/office/drawing/2014/main" id="{3460A74E-5FD2-43E0-B7F0-4C48101DE0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80"/>
          <a:stretch/>
        </p:blipFill>
        <p:spPr bwMode="auto">
          <a:xfrm>
            <a:off x="5922627" y="1649873"/>
            <a:ext cx="2932730" cy="2830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1B71EF-A140-4515-9CC5-72CB139C13F8}"/>
              </a:ext>
            </a:extLst>
          </p:cNvPr>
          <p:cNvSpPr txBox="1"/>
          <p:nvPr/>
        </p:nvSpPr>
        <p:spPr>
          <a:xfrm>
            <a:off x="1858297" y="76866"/>
            <a:ext cx="5216108" cy="769441"/>
          </a:xfrm>
          <a:prstGeom prst="rect">
            <a:avLst/>
          </a:prstGeom>
          <a:noFill/>
        </p:spPr>
        <p:txBody>
          <a:bodyPr wrap="none" rtlCol="0">
            <a:spAutoFit/>
          </a:bodyPr>
          <a:lstStyle/>
          <a:p>
            <a:r>
              <a:rPr lang="en-US" sz="4400" dirty="0">
                <a:solidFill>
                  <a:srgbClr val="008741"/>
                </a:solidFill>
              </a:rPr>
              <a:t>Quantify The Problem</a:t>
            </a:r>
            <a:endParaRPr lang="en-US" sz="2800" dirty="0">
              <a:solidFill>
                <a:srgbClr val="008741"/>
              </a:solidFill>
            </a:endParaRPr>
          </a:p>
        </p:txBody>
      </p:sp>
    </p:spTree>
    <p:extLst>
      <p:ext uri="{BB962C8B-B14F-4D97-AF65-F5344CB8AC3E}">
        <p14:creationId xmlns:p14="http://schemas.microsoft.com/office/powerpoint/2010/main" val="6099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7939">
                                            <p:txEl>
                                              <p:pRg st="0" end="0"/>
                                            </p:txEl>
                                          </p:spTgt>
                                        </p:tgtEl>
                                        <p:attrNameLst>
                                          <p:attrName>style.visibility</p:attrName>
                                        </p:attrNameLst>
                                      </p:cBhvr>
                                      <p:to>
                                        <p:strVal val="visible"/>
                                      </p:to>
                                    </p:set>
                                    <p:animEffect transition="in" filter="fade">
                                      <p:cBhvr>
                                        <p:cTn id="7" dur="500"/>
                                        <p:tgtEl>
                                          <p:spTgt spid="33679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67939">
                                            <p:txEl>
                                              <p:pRg st="1" end="1"/>
                                            </p:txEl>
                                          </p:spTgt>
                                        </p:tgtEl>
                                        <p:attrNameLst>
                                          <p:attrName>style.visibility</p:attrName>
                                        </p:attrNameLst>
                                      </p:cBhvr>
                                      <p:to>
                                        <p:strVal val="visible"/>
                                      </p:to>
                                    </p:set>
                                    <p:animEffect transition="in" filter="fade">
                                      <p:cBhvr>
                                        <p:cTn id="10" dur="500"/>
                                        <p:tgtEl>
                                          <p:spTgt spid="336793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367939">
                                            <p:txEl>
                                              <p:pRg st="2" end="2"/>
                                            </p:txEl>
                                          </p:spTgt>
                                        </p:tgtEl>
                                        <p:attrNameLst>
                                          <p:attrName>style.visibility</p:attrName>
                                        </p:attrNameLst>
                                      </p:cBhvr>
                                      <p:to>
                                        <p:strVal val="visible"/>
                                      </p:to>
                                    </p:set>
                                    <p:animEffect transition="in" filter="fade">
                                      <p:cBhvr>
                                        <p:cTn id="13" dur="500"/>
                                        <p:tgtEl>
                                          <p:spTgt spid="336793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367939">
                                            <p:txEl>
                                              <p:pRg st="3" end="3"/>
                                            </p:txEl>
                                          </p:spTgt>
                                        </p:tgtEl>
                                        <p:attrNameLst>
                                          <p:attrName>style.visibility</p:attrName>
                                        </p:attrNameLst>
                                      </p:cBhvr>
                                      <p:to>
                                        <p:strVal val="visible"/>
                                      </p:to>
                                    </p:set>
                                    <p:animEffect transition="in" filter="fade">
                                      <p:cBhvr>
                                        <p:cTn id="16" dur="500"/>
                                        <p:tgtEl>
                                          <p:spTgt spid="336793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367939">
                                            <p:txEl>
                                              <p:pRg st="4" end="4"/>
                                            </p:txEl>
                                          </p:spTgt>
                                        </p:tgtEl>
                                        <p:attrNameLst>
                                          <p:attrName>style.visibility</p:attrName>
                                        </p:attrNameLst>
                                      </p:cBhvr>
                                      <p:to>
                                        <p:strVal val="visible"/>
                                      </p:to>
                                    </p:set>
                                    <p:animEffect transition="in" filter="fade">
                                      <p:cBhvr>
                                        <p:cTn id="19" dur="500"/>
                                        <p:tgtEl>
                                          <p:spTgt spid="336793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367939">
                                            <p:txEl>
                                              <p:pRg st="5" end="5"/>
                                            </p:txEl>
                                          </p:spTgt>
                                        </p:tgtEl>
                                        <p:attrNameLst>
                                          <p:attrName>style.visibility</p:attrName>
                                        </p:attrNameLst>
                                      </p:cBhvr>
                                      <p:to>
                                        <p:strVal val="visible"/>
                                      </p:to>
                                    </p:set>
                                    <p:animEffect transition="in" filter="fade">
                                      <p:cBhvr>
                                        <p:cTn id="22" dur="500"/>
                                        <p:tgtEl>
                                          <p:spTgt spid="336793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367939">
                                            <p:txEl>
                                              <p:pRg st="6" end="6"/>
                                            </p:txEl>
                                          </p:spTgt>
                                        </p:tgtEl>
                                        <p:attrNameLst>
                                          <p:attrName>style.visibility</p:attrName>
                                        </p:attrNameLst>
                                      </p:cBhvr>
                                      <p:to>
                                        <p:strVal val="visible"/>
                                      </p:to>
                                    </p:set>
                                    <p:animEffect transition="in" filter="fade">
                                      <p:cBhvr>
                                        <p:cTn id="25" dur="500"/>
                                        <p:tgtEl>
                                          <p:spTgt spid="33679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6978" name="Rectangle 2"/>
          <p:cNvSpPr>
            <a:spLocks noGrp="1" noChangeArrowheads="1"/>
          </p:cNvSpPr>
          <p:nvPr>
            <p:ph type="title"/>
          </p:nvPr>
        </p:nvSpPr>
        <p:spPr>
          <a:xfrm>
            <a:off x="2054778" y="18255"/>
            <a:ext cx="7886700" cy="1325563"/>
          </a:xfrm>
        </p:spPr>
        <p:txBody>
          <a:bodyPr>
            <a:normAutofit/>
          </a:bodyPr>
          <a:lstStyle/>
          <a:p>
            <a:r>
              <a:rPr lang="en-US" dirty="0">
                <a:solidFill>
                  <a:srgbClr val="009933"/>
                </a:solidFill>
              </a:rPr>
              <a:t>Visual Inspection</a:t>
            </a:r>
          </a:p>
        </p:txBody>
      </p:sp>
      <p:sp>
        <p:nvSpPr>
          <p:cNvPr id="1406980" name="Rectangle 4"/>
          <p:cNvSpPr>
            <a:spLocks noGrp="1" noChangeArrowheads="1"/>
          </p:cNvSpPr>
          <p:nvPr>
            <p:ph sz="half" idx="2"/>
          </p:nvPr>
        </p:nvSpPr>
        <p:spPr>
          <a:xfrm>
            <a:off x="4824021" y="1411250"/>
            <a:ext cx="3886200" cy="4351338"/>
          </a:xfrm>
        </p:spPr>
        <p:txBody>
          <a:bodyPr>
            <a:normAutofit/>
          </a:bodyPr>
          <a:lstStyle/>
          <a:p>
            <a:pPr>
              <a:lnSpc>
                <a:spcPct val="90000"/>
              </a:lnSpc>
            </a:pPr>
            <a:r>
              <a:rPr lang="en-US" sz="2700" dirty="0">
                <a:solidFill>
                  <a:srgbClr val="008741"/>
                </a:solidFill>
              </a:rPr>
              <a:t>Identify areas of visual damage</a:t>
            </a:r>
          </a:p>
          <a:p>
            <a:pPr lvl="1">
              <a:lnSpc>
                <a:spcPct val="90000"/>
              </a:lnSpc>
            </a:pPr>
            <a:r>
              <a:rPr lang="en-US" sz="2400" dirty="0">
                <a:solidFill>
                  <a:srgbClr val="008741"/>
                </a:solidFill>
              </a:rPr>
              <a:t>Rust stains on surface</a:t>
            </a:r>
          </a:p>
          <a:p>
            <a:pPr lvl="1">
              <a:lnSpc>
                <a:spcPct val="90000"/>
              </a:lnSpc>
            </a:pPr>
            <a:r>
              <a:rPr lang="en-US" sz="2400" dirty="0">
                <a:solidFill>
                  <a:srgbClr val="008741"/>
                </a:solidFill>
              </a:rPr>
              <a:t>Cracks</a:t>
            </a:r>
          </a:p>
          <a:p>
            <a:pPr lvl="1">
              <a:lnSpc>
                <a:spcPct val="90000"/>
              </a:lnSpc>
            </a:pPr>
            <a:r>
              <a:rPr lang="en-US" sz="2400" dirty="0">
                <a:solidFill>
                  <a:srgbClr val="008741"/>
                </a:solidFill>
              </a:rPr>
              <a:t>Spalls</a:t>
            </a:r>
          </a:p>
          <a:p>
            <a:pPr lvl="1">
              <a:lnSpc>
                <a:spcPct val="90000"/>
              </a:lnSpc>
            </a:pPr>
            <a:r>
              <a:rPr lang="en-US" sz="2400" dirty="0">
                <a:solidFill>
                  <a:srgbClr val="008741"/>
                </a:solidFill>
              </a:rPr>
              <a:t>Exposed steel</a:t>
            </a:r>
          </a:p>
          <a:p>
            <a:pPr>
              <a:lnSpc>
                <a:spcPct val="90000"/>
              </a:lnSpc>
            </a:pPr>
            <a:r>
              <a:rPr lang="en-US" sz="2700" dirty="0">
                <a:solidFill>
                  <a:srgbClr val="008741"/>
                </a:solidFill>
              </a:rPr>
              <a:t>Note exposure conditions and other observations</a:t>
            </a:r>
          </a:p>
        </p:txBody>
      </p:sp>
      <p:pic>
        <p:nvPicPr>
          <p:cNvPr id="5122" name="Picture 2" descr="Related image">
            <a:extLst>
              <a:ext uri="{FF2B5EF4-FFF2-40B4-BE49-F238E27FC236}">
                <a16:creationId xmlns:a16="http://schemas.microsoft.com/office/drawing/2014/main" id="{1E90BD6D-F354-4EDB-AC52-49F5EC3A83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42" r="15366"/>
          <a:stretch/>
        </p:blipFill>
        <p:spPr bwMode="auto">
          <a:xfrm>
            <a:off x="226142" y="1321012"/>
            <a:ext cx="4257368" cy="4429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39156"/>
      </p:ext>
    </p:extLst>
  </p:cSld>
  <p:clrMapOvr>
    <a:masterClrMapping/>
  </p:clrMapOvr>
  <p:transition advTm="7000"/>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8002" name="Rectangle 2"/>
          <p:cNvSpPr>
            <a:spLocks noGrp="1" noChangeArrowheads="1"/>
          </p:cNvSpPr>
          <p:nvPr>
            <p:ph type="title"/>
          </p:nvPr>
        </p:nvSpPr>
        <p:spPr>
          <a:xfrm>
            <a:off x="628650" y="70999"/>
            <a:ext cx="7886700" cy="809845"/>
          </a:xfrm>
        </p:spPr>
        <p:txBody>
          <a:bodyPr>
            <a:normAutofit/>
          </a:bodyPr>
          <a:lstStyle/>
          <a:p>
            <a:r>
              <a:rPr lang="en-US" dirty="0">
                <a:solidFill>
                  <a:srgbClr val="009900"/>
                </a:solidFill>
              </a:rPr>
              <a:t>Delamination Survey</a:t>
            </a:r>
          </a:p>
        </p:txBody>
      </p:sp>
      <p:graphicFrame>
        <p:nvGraphicFramePr>
          <p:cNvPr id="1408004" name="Object 4"/>
          <p:cNvGraphicFramePr>
            <a:graphicFrameLocks noGrp="1" noChangeAspect="1"/>
          </p:cNvGraphicFramePr>
          <p:nvPr>
            <p:ph sz="half" idx="1"/>
            <p:extLst>
              <p:ext uri="{D42A27DB-BD31-4B8C-83A1-F6EECF244321}">
                <p14:modId xmlns:p14="http://schemas.microsoft.com/office/powerpoint/2010/main" val="3088119896"/>
              </p:ext>
            </p:extLst>
          </p:nvPr>
        </p:nvGraphicFramePr>
        <p:xfrm>
          <a:off x="5807803" y="296411"/>
          <a:ext cx="2286000" cy="1906588"/>
        </p:xfrm>
        <a:graphic>
          <a:graphicData uri="http://schemas.openxmlformats.org/presentationml/2006/ole">
            <mc:AlternateContent xmlns:mc="http://schemas.openxmlformats.org/markup-compatibility/2006">
              <mc:Choice xmlns:v="urn:schemas-microsoft-com:vml" Requires="v">
                <p:oleObj spid="_x0000_s2129" name="Clip" r:id="rId4" imgW="2286000" imgH="1905840" progId="MS_ClipArt_Gallery.2">
                  <p:embed/>
                </p:oleObj>
              </mc:Choice>
              <mc:Fallback>
                <p:oleObj name="Clip" r:id="rId4" imgW="2286000" imgH="1905840" progId="MS_ClipArt_Gallery.2">
                  <p:embed/>
                  <p:pic>
                    <p:nvPicPr>
                      <p:cNvPr id="14080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803" y="296411"/>
                        <a:ext cx="2286000" cy="190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8003" name="Rectangle 3"/>
          <p:cNvSpPr>
            <a:spLocks noGrp="1" noChangeArrowheads="1"/>
          </p:cNvSpPr>
          <p:nvPr>
            <p:ph sz="half" idx="2"/>
          </p:nvPr>
        </p:nvSpPr>
        <p:spPr/>
        <p:txBody>
          <a:bodyPr>
            <a:normAutofit/>
          </a:bodyPr>
          <a:lstStyle/>
          <a:p>
            <a:r>
              <a:rPr lang="en-US" sz="2400" dirty="0">
                <a:solidFill>
                  <a:srgbClr val="008741"/>
                </a:solidFill>
              </a:rPr>
              <a:t>Locate areas where concrete has lost bond with rebar and delaminated concrete which has not yet spalled</a:t>
            </a:r>
          </a:p>
          <a:p>
            <a:r>
              <a:rPr lang="en-US" sz="2400" dirty="0">
                <a:solidFill>
                  <a:srgbClr val="008741"/>
                </a:solidFill>
              </a:rPr>
              <a:t>Also known as “Sounding” </a:t>
            </a:r>
          </a:p>
          <a:p>
            <a:pPr lvl="1"/>
            <a:r>
              <a:rPr lang="en-US" sz="2100" dirty="0">
                <a:solidFill>
                  <a:srgbClr val="008741"/>
                </a:solidFill>
              </a:rPr>
              <a:t>Hammer test</a:t>
            </a:r>
          </a:p>
          <a:p>
            <a:pPr lvl="1"/>
            <a:r>
              <a:rPr lang="en-US" sz="2100" dirty="0">
                <a:solidFill>
                  <a:srgbClr val="008741"/>
                </a:solidFill>
              </a:rPr>
              <a:t>Chain drag</a:t>
            </a:r>
          </a:p>
        </p:txBody>
      </p:sp>
      <p:pic>
        <p:nvPicPr>
          <p:cNvPr id="1408005" name="Picture 5" descr="3N"/>
          <p:cNvPicPr>
            <a:picLocks noChangeAspect="1" noChangeArrowheads="1"/>
          </p:cNvPicPr>
          <p:nvPr/>
        </p:nvPicPr>
        <p:blipFill>
          <a:blip r:embed="rId6"/>
          <a:srcRect/>
          <a:stretch>
            <a:fillRect/>
          </a:stretch>
        </p:blipFill>
        <p:spPr bwMode="auto">
          <a:xfrm>
            <a:off x="622912" y="1112561"/>
            <a:ext cx="3764530" cy="50193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1699849"/>
      </p:ext>
    </p:ext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08004"/>
                                        </p:tgtEl>
                                        <p:attrNameLst>
                                          <p:attrName>style.visibility</p:attrName>
                                        </p:attrNameLst>
                                      </p:cBhvr>
                                      <p:to>
                                        <p:strVal val="visible"/>
                                      </p:to>
                                    </p:set>
                                    <p:anim calcmode="lin" valueType="num">
                                      <p:cBhvr additive="base">
                                        <p:cTn id="7" dur="500" fill="hold"/>
                                        <p:tgtEl>
                                          <p:spTgt spid="1408004"/>
                                        </p:tgtEl>
                                        <p:attrNameLst>
                                          <p:attrName>ppt_x</p:attrName>
                                        </p:attrNameLst>
                                      </p:cBhvr>
                                      <p:tavLst>
                                        <p:tav tm="0">
                                          <p:val>
                                            <p:strVal val="1+#ppt_w/2"/>
                                          </p:val>
                                        </p:tav>
                                        <p:tav tm="100000">
                                          <p:val>
                                            <p:strVal val="#ppt_x"/>
                                          </p:val>
                                        </p:tav>
                                      </p:tavLst>
                                    </p:anim>
                                    <p:anim calcmode="lin" valueType="num">
                                      <p:cBhvr additive="base">
                                        <p:cTn id="8" dur="500" fill="hold"/>
                                        <p:tgtEl>
                                          <p:spTgt spid="14080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D42074-8F31-4429-B772-67E09A636FC0}"/>
              </a:ext>
            </a:extLst>
          </p:cNvPr>
          <p:cNvPicPr>
            <a:picLocks noChangeAspect="1"/>
          </p:cNvPicPr>
          <p:nvPr/>
        </p:nvPicPr>
        <p:blipFill rotWithShape="1">
          <a:blip r:embed="rId3"/>
          <a:srcRect t="12114"/>
          <a:stretch/>
        </p:blipFill>
        <p:spPr>
          <a:xfrm>
            <a:off x="0" y="1523288"/>
            <a:ext cx="8629897" cy="4699511"/>
          </a:xfrm>
          <a:prstGeom prst="rect">
            <a:avLst/>
          </a:prstGeom>
          <a:ln>
            <a:noFill/>
          </a:ln>
          <a:effectLst>
            <a:outerShdw blurRad="190500" algn="tl" rotWithShape="0">
              <a:srgbClr val="000000">
                <a:alpha val="70000"/>
              </a:srgbClr>
            </a:outerShdw>
          </a:effectLst>
        </p:spPr>
      </p:pic>
      <p:sp>
        <p:nvSpPr>
          <p:cNvPr id="1411074" name="Rectangle 2"/>
          <p:cNvSpPr>
            <a:spLocks noGrp="1" noChangeArrowheads="1"/>
          </p:cNvSpPr>
          <p:nvPr>
            <p:ph type="title"/>
          </p:nvPr>
        </p:nvSpPr>
        <p:spPr>
          <a:xfrm>
            <a:off x="561538" y="197725"/>
            <a:ext cx="7886700" cy="1325563"/>
          </a:xfrm>
        </p:spPr>
        <p:txBody>
          <a:bodyPr>
            <a:normAutofit/>
          </a:bodyPr>
          <a:lstStyle/>
          <a:p>
            <a:r>
              <a:rPr lang="en-US" sz="4000" dirty="0">
                <a:solidFill>
                  <a:srgbClr val="009900"/>
                </a:solidFill>
              </a:rPr>
              <a:t>Chloride Profile</a:t>
            </a:r>
            <a:br>
              <a:rPr lang="en-US" sz="4000" dirty="0">
                <a:solidFill>
                  <a:srgbClr val="009900"/>
                </a:solidFill>
              </a:rPr>
            </a:br>
            <a:r>
              <a:rPr lang="en-US" sz="4000" dirty="0">
                <a:solidFill>
                  <a:srgbClr val="009900"/>
                </a:solidFill>
              </a:rPr>
              <a:t>Depth of Chlorides</a:t>
            </a:r>
          </a:p>
        </p:txBody>
      </p:sp>
      <p:pic>
        <p:nvPicPr>
          <p:cNvPr id="2" name="Picture 1"/>
          <p:cNvPicPr>
            <a:picLocks noChangeAspect="1"/>
          </p:cNvPicPr>
          <p:nvPr/>
        </p:nvPicPr>
        <p:blipFill>
          <a:blip r:embed="rId4"/>
          <a:stretch>
            <a:fillRect/>
          </a:stretch>
        </p:blipFill>
        <p:spPr>
          <a:xfrm>
            <a:off x="6121532" y="44429"/>
            <a:ext cx="3022468" cy="2393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309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6194" name="Rectangle 2"/>
          <p:cNvSpPr>
            <a:spLocks noGrp="1" noChangeArrowheads="1"/>
          </p:cNvSpPr>
          <p:nvPr>
            <p:ph type="title"/>
          </p:nvPr>
        </p:nvSpPr>
        <p:spPr>
          <a:xfrm>
            <a:off x="645605" y="-88849"/>
            <a:ext cx="7886700" cy="1325563"/>
          </a:xfrm>
        </p:spPr>
        <p:txBody>
          <a:bodyPr>
            <a:normAutofit/>
          </a:bodyPr>
          <a:lstStyle/>
          <a:p>
            <a:r>
              <a:rPr lang="en-US" dirty="0">
                <a:solidFill>
                  <a:srgbClr val="009933"/>
                </a:solidFill>
              </a:rPr>
              <a:t>pH Testing</a:t>
            </a:r>
          </a:p>
        </p:txBody>
      </p:sp>
      <p:sp>
        <p:nvSpPr>
          <p:cNvPr id="1416196" name="Rectangle 4"/>
          <p:cNvSpPr>
            <a:spLocks noGrp="1" noChangeArrowheads="1"/>
          </p:cNvSpPr>
          <p:nvPr>
            <p:ph sz="half" idx="1"/>
          </p:nvPr>
        </p:nvSpPr>
        <p:spPr>
          <a:xfrm>
            <a:off x="301656" y="1481676"/>
            <a:ext cx="4287299" cy="4351338"/>
          </a:xfrm>
        </p:spPr>
        <p:txBody>
          <a:bodyPr>
            <a:normAutofit/>
          </a:bodyPr>
          <a:lstStyle/>
          <a:p>
            <a:pPr>
              <a:lnSpc>
                <a:spcPct val="90000"/>
              </a:lnSpc>
            </a:pPr>
            <a:r>
              <a:rPr lang="en-US" sz="2400" dirty="0">
                <a:solidFill>
                  <a:srgbClr val="009933"/>
                </a:solidFill>
              </a:rPr>
              <a:t>Mainly to determine depth of carbonation </a:t>
            </a:r>
          </a:p>
          <a:p>
            <a:pPr lvl="1">
              <a:lnSpc>
                <a:spcPct val="90000"/>
              </a:lnSpc>
            </a:pPr>
            <a:r>
              <a:rPr lang="en-US" dirty="0">
                <a:solidFill>
                  <a:srgbClr val="009933"/>
                </a:solidFill>
              </a:rPr>
              <a:t>Also some types of chemical contamination</a:t>
            </a:r>
          </a:p>
          <a:p>
            <a:pPr>
              <a:lnSpc>
                <a:spcPct val="90000"/>
              </a:lnSpc>
            </a:pPr>
            <a:r>
              <a:rPr lang="en-US" sz="2400" dirty="0">
                <a:solidFill>
                  <a:srgbClr val="009933"/>
                </a:solidFill>
              </a:rPr>
              <a:t>1% phenolphthalein in alcohol or 50/50 mixture of distilled water and alcohol</a:t>
            </a:r>
          </a:p>
          <a:p>
            <a:pPr>
              <a:lnSpc>
                <a:spcPct val="90000"/>
              </a:lnSpc>
            </a:pPr>
            <a:r>
              <a:rPr lang="en-US" sz="2400" dirty="0">
                <a:solidFill>
                  <a:srgbClr val="009933"/>
                </a:solidFill>
              </a:rPr>
              <a:t>Generally perceived to indicate pH of &gt; 9.5</a:t>
            </a:r>
          </a:p>
          <a:p>
            <a:pPr>
              <a:lnSpc>
                <a:spcPct val="90000"/>
              </a:lnSpc>
            </a:pPr>
            <a:r>
              <a:rPr lang="en-US" sz="2400" dirty="0">
                <a:solidFill>
                  <a:srgbClr val="009933"/>
                </a:solidFill>
              </a:rPr>
              <a:t>“Rainbow” types also available</a:t>
            </a:r>
          </a:p>
        </p:txBody>
      </p:sp>
      <p:sp>
        <p:nvSpPr>
          <p:cNvPr id="2" name="Content Placeholder 1">
            <a:extLst>
              <a:ext uri="{FF2B5EF4-FFF2-40B4-BE49-F238E27FC236}">
                <a16:creationId xmlns:a16="http://schemas.microsoft.com/office/drawing/2014/main" id="{C8DFCDFD-7432-4548-A3FC-D64E877FDF72}"/>
              </a:ext>
            </a:extLst>
          </p:cNvPr>
          <p:cNvSpPr>
            <a:spLocks noGrp="1"/>
          </p:cNvSpPr>
          <p:nvPr>
            <p:ph sz="half" idx="2"/>
          </p:nvPr>
        </p:nvSpPr>
        <p:spPr/>
        <p:txBody>
          <a:bodyPr/>
          <a:lstStyle/>
          <a:p>
            <a:endParaRPr lang="en-US" dirty="0"/>
          </a:p>
        </p:txBody>
      </p:sp>
      <p:pic>
        <p:nvPicPr>
          <p:cNvPr id="1416197" name="Picture 5" descr="Core #08c"/>
          <p:cNvPicPr>
            <a:picLocks noChangeAspect="1" noChangeArrowheads="1"/>
          </p:cNvPicPr>
          <p:nvPr/>
        </p:nvPicPr>
        <p:blipFill rotWithShape="1">
          <a:blip r:embed="rId3" cstate="print"/>
          <a:srcRect l="18790" r="21730"/>
          <a:stretch/>
        </p:blipFill>
        <p:spPr bwMode="auto">
          <a:xfrm>
            <a:off x="4861090" y="309962"/>
            <a:ext cx="3790327" cy="55230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59702362"/>
      </p:ext>
    </p:extLst>
  </p:cSld>
  <p:clrMapOvr>
    <a:masterClrMapping/>
  </p:clrMapOvr>
  <p:transition advTm="7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5444"/>
            <a:ext cx="7886700" cy="1325563"/>
          </a:xfrm>
        </p:spPr>
        <p:txBody>
          <a:bodyPr>
            <a:normAutofit/>
          </a:bodyPr>
          <a:lstStyle/>
          <a:p>
            <a:r>
              <a:rPr lang="en-US" sz="4000" dirty="0">
                <a:solidFill>
                  <a:srgbClr val="006600"/>
                </a:solidFill>
              </a:rPr>
              <a:t>Ground Penetrating Radar (GPR)</a:t>
            </a:r>
          </a:p>
        </p:txBody>
      </p:sp>
      <p:sp>
        <p:nvSpPr>
          <p:cNvPr id="3" name="Content Placeholder 2"/>
          <p:cNvSpPr>
            <a:spLocks noGrp="1"/>
          </p:cNvSpPr>
          <p:nvPr>
            <p:ph sz="half" idx="1"/>
          </p:nvPr>
        </p:nvSpPr>
        <p:spPr>
          <a:xfrm>
            <a:off x="360201" y="1253331"/>
            <a:ext cx="5117809" cy="4351338"/>
          </a:xfrm>
        </p:spPr>
        <p:txBody>
          <a:bodyPr>
            <a:noAutofit/>
          </a:bodyPr>
          <a:lstStyle/>
          <a:p>
            <a:r>
              <a:rPr lang="en-US" sz="2400" dirty="0">
                <a:solidFill>
                  <a:srgbClr val="009933"/>
                </a:solidFill>
              </a:rPr>
              <a:t>Electromagnetic evaluation of concrete</a:t>
            </a:r>
          </a:p>
          <a:p>
            <a:pPr lvl="1"/>
            <a:r>
              <a:rPr lang="en-US" dirty="0">
                <a:solidFill>
                  <a:srgbClr val="009933"/>
                </a:solidFill>
              </a:rPr>
              <a:t>Reinforcement layout</a:t>
            </a:r>
          </a:p>
          <a:p>
            <a:pPr lvl="2"/>
            <a:r>
              <a:rPr lang="en-US" sz="2400" dirty="0">
                <a:solidFill>
                  <a:srgbClr val="009933"/>
                </a:solidFill>
              </a:rPr>
              <a:t>Location of embedded metals</a:t>
            </a:r>
          </a:p>
          <a:p>
            <a:pPr lvl="1"/>
            <a:r>
              <a:rPr lang="en-US" dirty="0">
                <a:solidFill>
                  <a:srgbClr val="009933"/>
                </a:solidFill>
              </a:rPr>
              <a:t>Cover Depth</a:t>
            </a:r>
          </a:p>
          <a:p>
            <a:pPr lvl="2"/>
            <a:r>
              <a:rPr lang="en-US" sz="2400" dirty="0">
                <a:solidFill>
                  <a:srgbClr val="009933"/>
                </a:solidFill>
              </a:rPr>
              <a:t>Compare to chloride profile or carbonation depth</a:t>
            </a:r>
          </a:p>
          <a:p>
            <a:pPr lvl="1"/>
            <a:r>
              <a:rPr lang="en-US" dirty="0">
                <a:solidFill>
                  <a:srgbClr val="009933"/>
                </a:solidFill>
              </a:rPr>
              <a:t>Qualitative condition of reinforced concrete</a:t>
            </a:r>
          </a:p>
          <a:p>
            <a:pPr lvl="2"/>
            <a:r>
              <a:rPr lang="en-US" sz="2400" dirty="0">
                <a:solidFill>
                  <a:srgbClr val="009933"/>
                </a:solidFill>
              </a:rPr>
              <a:t>Chlorides, moisture, and concrete deterioration attenuate GPR signal</a:t>
            </a:r>
          </a:p>
        </p:txBody>
      </p:sp>
      <p:pic>
        <p:nvPicPr>
          <p:cNvPr id="5" name="Picture 4" descr="DSCF2153"/>
          <p:cNvPicPr>
            <a:picLocks noChangeAspect="1"/>
          </p:cNvPicPr>
          <p:nvPr/>
        </p:nvPicPr>
        <p:blipFill>
          <a:blip r:embed="rId3" cstate="print">
            <a:extLst>
              <a:ext uri="{28A0092B-C50C-407E-A947-70E740481C1C}">
                <a14:useLocalDpi xmlns:a14="http://schemas.microsoft.com/office/drawing/2010/main" val="0"/>
              </a:ext>
            </a:extLst>
          </a:blip>
          <a:srcRect l="33205"/>
          <a:stretch>
            <a:fillRect/>
          </a:stretch>
        </p:blipFill>
        <p:spPr bwMode="auto">
          <a:xfrm>
            <a:off x="5950808" y="985707"/>
            <a:ext cx="2973310" cy="2560014"/>
          </a:xfrm>
          <a:prstGeom prst="rect">
            <a:avLst/>
          </a:prstGeom>
          <a:ln>
            <a:noFill/>
          </a:ln>
          <a:effectLst>
            <a:outerShdw blurRad="190500" algn="tl" rotWithShape="0">
              <a:srgbClr val="000000">
                <a:alpha val="70000"/>
              </a:srgbClr>
            </a:outerShdw>
          </a:effectLst>
        </p:spPr>
      </p:pic>
      <p:pic>
        <p:nvPicPr>
          <p:cNvPr id="6" name="Picture 5" descr="GPR Survey.jpg"/>
          <p:cNvPicPr>
            <a:picLocks noChangeAspect="1"/>
          </p:cNvPicPr>
          <p:nvPr/>
        </p:nvPicPr>
        <p:blipFill rotWithShape="1">
          <a:blip r:embed="rId4" cstate="print"/>
          <a:srcRect l="58441" t="50022"/>
          <a:stretch/>
        </p:blipFill>
        <p:spPr>
          <a:xfrm>
            <a:off x="5950808" y="3878017"/>
            <a:ext cx="2973310" cy="19942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1392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1546"/>
            <a:ext cx="7886700" cy="1325563"/>
          </a:xfrm>
        </p:spPr>
        <p:txBody>
          <a:bodyPr>
            <a:normAutofit/>
          </a:bodyPr>
          <a:lstStyle/>
          <a:p>
            <a:r>
              <a:rPr lang="en-US" dirty="0">
                <a:solidFill>
                  <a:srgbClr val="006600"/>
                </a:solidFill>
              </a:rPr>
              <a:t>Cover Depth Survey</a:t>
            </a:r>
          </a:p>
        </p:txBody>
      </p:sp>
      <p:pic>
        <p:nvPicPr>
          <p:cNvPr id="10" name="Content Placeholder 9" descr="Horz Cover Plots - Part 1"/>
          <p:cNvPicPr>
            <a:picLocks noGrp="1"/>
          </p:cNvPicPr>
          <p:nvPr>
            <p:ph idx="1"/>
          </p:nvPr>
        </p:nvPicPr>
        <p:blipFill rotWithShape="1">
          <a:blip r:embed="rId3" cstate="print">
            <a:extLst>
              <a:ext uri="{28A0092B-C50C-407E-A947-70E740481C1C}">
                <a14:useLocalDpi xmlns:a14="http://schemas.microsoft.com/office/drawing/2010/main" val="0"/>
              </a:ext>
            </a:extLst>
          </a:blip>
          <a:srcRect b="18826"/>
          <a:stretch/>
        </p:blipFill>
        <p:spPr bwMode="auto">
          <a:xfrm>
            <a:off x="280295" y="727587"/>
            <a:ext cx="5982853" cy="5574890"/>
          </a:xfrm>
          <a:prstGeom prst="rect">
            <a:avLst/>
          </a:prstGeom>
          <a:noFill/>
          <a:ln>
            <a:noFill/>
          </a:ln>
        </p:spPr>
      </p:pic>
      <p:pic>
        <p:nvPicPr>
          <p:cNvPr id="5" name="Content Placeholder 9" descr="Horz Cover Plots - Part 1">
            <a:extLst>
              <a:ext uri="{FF2B5EF4-FFF2-40B4-BE49-F238E27FC236}">
                <a16:creationId xmlns:a16="http://schemas.microsoft.com/office/drawing/2014/main" id="{B21A1A52-B8DE-49C6-A42D-8252ABDD830E}"/>
              </a:ext>
            </a:extLst>
          </p:cNvPr>
          <p:cNvPicPr>
            <a:picLocks/>
          </p:cNvPicPr>
          <p:nvPr/>
        </p:nvPicPr>
        <p:blipFill rotWithShape="1">
          <a:blip r:embed="rId3" cstate="print">
            <a:extLst>
              <a:ext uri="{28A0092B-C50C-407E-A947-70E740481C1C}">
                <a14:useLocalDpi xmlns:a14="http://schemas.microsoft.com/office/drawing/2010/main" val="0"/>
              </a:ext>
            </a:extLst>
          </a:blip>
          <a:srcRect l="25954" t="86270" r="20081" b="2763"/>
          <a:stretch/>
        </p:blipFill>
        <p:spPr bwMode="auto">
          <a:xfrm rot="16200000">
            <a:off x="4863141" y="2995305"/>
            <a:ext cx="5169585" cy="1347008"/>
          </a:xfrm>
          <a:prstGeom prst="rect">
            <a:avLst/>
          </a:prstGeom>
          <a:noFill/>
          <a:ln>
            <a:noFill/>
          </a:ln>
        </p:spPr>
      </p:pic>
      <p:sp>
        <p:nvSpPr>
          <p:cNvPr id="3" name="TextBox 2">
            <a:extLst>
              <a:ext uri="{FF2B5EF4-FFF2-40B4-BE49-F238E27FC236}">
                <a16:creationId xmlns:a16="http://schemas.microsoft.com/office/drawing/2014/main" id="{6DEC3FFA-A749-430D-B02A-9620A46A8247}"/>
              </a:ext>
            </a:extLst>
          </p:cNvPr>
          <p:cNvSpPr txBox="1"/>
          <p:nvPr/>
        </p:nvSpPr>
        <p:spPr>
          <a:xfrm>
            <a:off x="6453983" y="604398"/>
            <a:ext cx="2061367" cy="369332"/>
          </a:xfrm>
          <a:prstGeom prst="rect">
            <a:avLst/>
          </a:prstGeom>
          <a:noFill/>
        </p:spPr>
        <p:txBody>
          <a:bodyPr wrap="square" rtlCol="0">
            <a:spAutoFit/>
          </a:bodyPr>
          <a:lstStyle/>
          <a:p>
            <a:r>
              <a:rPr lang="en-US" u="sng" dirty="0"/>
              <a:t>Steel Cover Inches</a:t>
            </a:r>
          </a:p>
        </p:txBody>
      </p:sp>
    </p:spTree>
    <p:extLst>
      <p:ext uri="{BB962C8B-B14F-4D97-AF65-F5344CB8AC3E}">
        <p14:creationId xmlns:p14="http://schemas.microsoft.com/office/powerpoint/2010/main" val="118294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p:nvPr>
        </p:nvSpPr>
        <p:spPr>
          <a:xfrm>
            <a:off x="628650" y="40661"/>
            <a:ext cx="7886700" cy="1325563"/>
          </a:xfrm>
        </p:spPr>
        <p:txBody>
          <a:bodyPr>
            <a:normAutofit/>
          </a:bodyPr>
          <a:lstStyle/>
          <a:p>
            <a:r>
              <a:rPr lang="en-US" dirty="0">
                <a:solidFill>
                  <a:srgbClr val="009933"/>
                </a:solidFill>
              </a:rPr>
              <a:t>Rebar Continuity</a:t>
            </a:r>
          </a:p>
        </p:txBody>
      </p:sp>
      <p:sp>
        <p:nvSpPr>
          <p:cNvPr id="1410052" name="Rectangle 4"/>
          <p:cNvSpPr>
            <a:spLocks noGrp="1" noChangeArrowheads="1"/>
          </p:cNvSpPr>
          <p:nvPr>
            <p:ph idx="1"/>
          </p:nvPr>
        </p:nvSpPr>
        <p:spPr>
          <a:xfrm>
            <a:off x="108155" y="1490869"/>
            <a:ext cx="4195020" cy="4351338"/>
          </a:xfrm>
        </p:spPr>
        <p:txBody>
          <a:bodyPr>
            <a:normAutofit lnSpcReduction="10000"/>
          </a:bodyPr>
          <a:lstStyle/>
          <a:p>
            <a:r>
              <a:rPr lang="en-US" sz="3200" dirty="0">
                <a:solidFill>
                  <a:srgbClr val="009933"/>
                </a:solidFill>
              </a:rPr>
              <a:t>Verify electrical continuity of the steel</a:t>
            </a:r>
          </a:p>
          <a:p>
            <a:pPr lvl="1"/>
            <a:r>
              <a:rPr lang="en-US" sz="3200" dirty="0">
                <a:solidFill>
                  <a:srgbClr val="009933"/>
                </a:solidFill>
              </a:rPr>
              <a:t>Discontinuous steel may pose problems for cathodic protection</a:t>
            </a:r>
          </a:p>
          <a:p>
            <a:r>
              <a:rPr lang="en-US" sz="3200" dirty="0">
                <a:solidFill>
                  <a:srgbClr val="009933"/>
                </a:solidFill>
              </a:rPr>
              <a:t>Typical Criteria</a:t>
            </a:r>
          </a:p>
          <a:p>
            <a:pPr lvl="1"/>
            <a:r>
              <a:rPr lang="en-US" sz="3200" dirty="0">
                <a:solidFill>
                  <a:srgbClr val="009933"/>
                </a:solidFill>
              </a:rPr>
              <a:t>Less than 1 mV or</a:t>
            </a:r>
          </a:p>
          <a:p>
            <a:pPr lvl="1"/>
            <a:r>
              <a:rPr lang="en-US" sz="3200" dirty="0">
                <a:solidFill>
                  <a:srgbClr val="009933"/>
                </a:solidFill>
              </a:rPr>
              <a:t>Less than 1 ohm resistance</a:t>
            </a:r>
          </a:p>
        </p:txBody>
      </p:sp>
      <p:pic>
        <p:nvPicPr>
          <p:cNvPr id="2" name="Picture 1">
            <a:extLst>
              <a:ext uri="{FF2B5EF4-FFF2-40B4-BE49-F238E27FC236}">
                <a16:creationId xmlns:a16="http://schemas.microsoft.com/office/drawing/2014/main" id="{8C4EB5DC-1A24-43E5-81D1-E3EBD89D9924}"/>
              </a:ext>
            </a:extLst>
          </p:cNvPr>
          <p:cNvPicPr>
            <a:picLocks noChangeAspect="1"/>
          </p:cNvPicPr>
          <p:nvPr/>
        </p:nvPicPr>
        <p:blipFill rotWithShape="1">
          <a:blip r:embed="rId3"/>
          <a:srcRect l="6674" r="34194"/>
          <a:stretch/>
        </p:blipFill>
        <p:spPr>
          <a:xfrm>
            <a:off x="4572000" y="1145894"/>
            <a:ext cx="4355690" cy="42270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109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33C28EC-77E0-42E1-A8F6-6850B9290A91}"/>
              </a:ext>
            </a:extLst>
          </p:cNvPr>
          <p:cNvSpPr>
            <a:spLocks noGrp="1" noChangeArrowheads="1"/>
          </p:cNvSpPr>
          <p:nvPr>
            <p:ph type="title"/>
          </p:nvPr>
        </p:nvSpPr>
        <p:spPr>
          <a:xfrm>
            <a:off x="628650" y="0"/>
            <a:ext cx="7886700" cy="1325563"/>
          </a:xfrm>
        </p:spPr>
        <p:txBody>
          <a:bodyPr>
            <a:noAutofit/>
          </a:bodyPr>
          <a:lstStyle/>
          <a:p>
            <a:pPr eaLnBrk="1" hangingPunct="1"/>
            <a:r>
              <a:rPr lang="en-US" altLang="en-US" dirty="0">
                <a:solidFill>
                  <a:srgbClr val="008000"/>
                </a:solidFill>
              </a:rPr>
              <a:t>Presentation Outline</a:t>
            </a:r>
          </a:p>
        </p:txBody>
      </p:sp>
      <p:sp>
        <p:nvSpPr>
          <p:cNvPr id="9219" name="Text Box 3">
            <a:extLst>
              <a:ext uri="{FF2B5EF4-FFF2-40B4-BE49-F238E27FC236}">
                <a16:creationId xmlns:a16="http://schemas.microsoft.com/office/drawing/2014/main" id="{0B52B2E4-70B6-479B-9435-011C24E8EA74}"/>
              </a:ext>
            </a:extLst>
          </p:cNvPr>
          <p:cNvSpPr txBox="1">
            <a:spLocks noChangeArrowheads="1"/>
          </p:cNvSpPr>
          <p:nvPr/>
        </p:nvSpPr>
        <p:spPr bwMode="auto">
          <a:xfrm>
            <a:off x="628650" y="1325776"/>
            <a:ext cx="471513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0000"/>
              </a:spcBef>
              <a:buClr>
                <a:srgbClr val="AA0000"/>
              </a:buClr>
              <a:buFont typeface="Wingdings" panose="05000000000000000000" pitchFamily="2" charset="2"/>
              <a:buChar char="§"/>
              <a:defRPr sz="2000">
                <a:solidFill>
                  <a:srgbClr val="00386B"/>
                </a:solidFill>
                <a:latin typeface="Arial" panose="020B0604020202020204" pitchFamily="34" charset="0"/>
              </a:defRPr>
            </a:lvl1pPr>
            <a:lvl2pPr marL="742950" indent="-285750">
              <a:spcBef>
                <a:spcPct val="10000"/>
              </a:spcBef>
              <a:buClr>
                <a:srgbClr val="AA0000"/>
              </a:buClr>
              <a:buFont typeface="Wingdings" panose="05000000000000000000" pitchFamily="2" charset="2"/>
              <a:buChar char="§"/>
              <a:defRPr>
                <a:solidFill>
                  <a:srgbClr val="00386B"/>
                </a:solidFill>
                <a:latin typeface="Arial" panose="020B0604020202020204" pitchFamily="34" charset="0"/>
              </a:defRPr>
            </a:lvl2pPr>
            <a:lvl3pPr marL="1143000" indent="-228600">
              <a:spcBef>
                <a:spcPct val="10000"/>
              </a:spcBef>
              <a:buClr>
                <a:srgbClr val="AA0000"/>
              </a:buClr>
              <a:buFont typeface="Wingdings" panose="05000000000000000000" pitchFamily="2" charset="2"/>
              <a:buChar char="§"/>
              <a:defRPr sz="1600">
                <a:solidFill>
                  <a:srgbClr val="00386B"/>
                </a:solidFill>
                <a:latin typeface="Arial" panose="020B0604020202020204" pitchFamily="34" charset="0"/>
              </a:defRPr>
            </a:lvl3pPr>
            <a:lvl4pPr marL="16002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4pPr>
            <a:lvl5pPr marL="20574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5pPr>
            <a:lvl6pPr marL="25146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6pPr>
            <a:lvl7pPr marL="29718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7pPr>
            <a:lvl8pPr marL="34290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8pPr>
            <a:lvl9pPr marL="38862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9pPr>
          </a:lstStyle>
          <a:p>
            <a:pPr marL="257175" indent="-257175" defTabSz="342900">
              <a:spcBef>
                <a:spcPct val="50000"/>
              </a:spcBef>
              <a:buClrTx/>
            </a:pPr>
            <a:r>
              <a:rPr lang="en-US" altLang="en-US" sz="2400" dirty="0">
                <a:solidFill>
                  <a:srgbClr val="009900"/>
                </a:solidFill>
              </a:rPr>
              <a:t>Brief cause of corrosion</a:t>
            </a:r>
          </a:p>
          <a:p>
            <a:pPr marL="257175" indent="-257175" defTabSz="342900">
              <a:spcBef>
                <a:spcPct val="50000"/>
              </a:spcBef>
              <a:buClrTx/>
            </a:pPr>
            <a:r>
              <a:rPr lang="en-US" altLang="en-US" sz="2400" dirty="0">
                <a:solidFill>
                  <a:srgbClr val="009900"/>
                </a:solidFill>
              </a:rPr>
              <a:t>Non-destructive testing</a:t>
            </a:r>
          </a:p>
          <a:p>
            <a:pPr marL="257175" indent="-257175" defTabSz="342900">
              <a:spcBef>
                <a:spcPct val="50000"/>
              </a:spcBef>
              <a:buClrTx/>
            </a:pPr>
            <a:r>
              <a:rPr lang="en-US" altLang="en-US" sz="2400" dirty="0">
                <a:solidFill>
                  <a:srgbClr val="009900"/>
                </a:solidFill>
              </a:rPr>
              <a:t>Concrete and corrosion protection systems for reinforced concrete structures</a:t>
            </a:r>
          </a:p>
        </p:txBody>
      </p:sp>
      <p:pic>
        <p:nvPicPr>
          <p:cNvPr id="3074" name="Picture 2" descr="Image result for presentation outline">
            <a:extLst>
              <a:ext uri="{FF2B5EF4-FFF2-40B4-BE49-F238E27FC236}">
                <a16:creationId xmlns:a16="http://schemas.microsoft.com/office/drawing/2014/main" id="{8623098D-9DBC-4C8A-A5EC-FF1CF3FC1C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890" t="12307" b="6912"/>
          <a:stretch/>
        </p:blipFill>
        <p:spPr bwMode="auto">
          <a:xfrm>
            <a:off x="5679348" y="998289"/>
            <a:ext cx="3312952" cy="323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2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0290" name="Rectangle 2"/>
          <p:cNvSpPr>
            <a:spLocks noGrp="1" noChangeArrowheads="1"/>
          </p:cNvSpPr>
          <p:nvPr>
            <p:ph type="title"/>
          </p:nvPr>
        </p:nvSpPr>
        <p:spPr>
          <a:xfrm>
            <a:off x="628649" y="-165576"/>
            <a:ext cx="7886700" cy="1325563"/>
          </a:xfrm>
        </p:spPr>
        <p:txBody>
          <a:bodyPr>
            <a:normAutofit/>
          </a:bodyPr>
          <a:lstStyle/>
          <a:p>
            <a:r>
              <a:rPr lang="en-US" dirty="0">
                <a:solidFill>
                  <a:srgbClr val="009933"/>
                </a:solidFill>
              </a:rPr>
              <a:t>Corrosion Potentials</a:t>
            </a:r>
          </a:p>
        </p:txBody>
      </p:sp>
      <p:pic>
        <p:nvPicPr>
          <p:cNvPr id="8" name="Content Placeholder 6" descr="IMGP1334.JPG"/>
          <p:cNvPicPr>
            <a:picLocks noGrp="1" noChangeAspect="1"/>
          </p:cNvPicPr>
          <p:nvPr>
            <p:ph idx="1"/>
          </p:nvPr>
        </p:nvPicPr>
        <p:blipFill>
          <a:blip r:embed="rId3" cstate="print"/>
          <a:stretch>
            <a:fillRect/>
          </a:stretch>
        </p:blipFill>
        <p:spPr>
          <a:xfrm>
            <a:off x="1273734" y="3339289"/>
            <a:ext cx="3811385" cy="2859578"/>
          </a:xfrm>
          <a:prstGeom prst="rect">
            <a:avLst/>
          </a:prstGeom>
          <a:ln>
            <a:noFill/>
          </a:ln>
          <a:effectLst>
            <a:outerShdw blurRad="190500" algn="tl" rotWithShape="0">
              <a:srgbClr val="000000">
                <a:alpha val="70000"/>
              </a:srgbClr>
            </a:outerShdw>
          </a:effectLst>
        </p:spPr>
      </p:pic>
      <p:sp>
        <p:nvSpPr>
          <p:cNvPr id="6" name="Footer Placeholder 5"/>
          <p:cNvSpPr>
            <a:spLocks noGrp="1"/>
          </p:cNvSpPr>
          <p:nvPr>
            <p:ph type="ftr" sz="quarter" idx="11"/>
          </p:nvPr>
        </p:nvSpPr>
        <p:spPr/>
        <p:txBody>
          <a:bodyPr/>
          <a:lstStyle/>
          <a:p>
            <a:pPr defTabSz="342900"/>
            <a:r>
              <a:rPr lang="en-US" dirty="0">
                <a:solidFill>
                  <a:srgbClr val="000000"/>
                </a:solidFill>
                <a:latin typeface="Trebuchet MS" panose="020B0603020202020204"/>
              </a:rPr>
              <a:t>2</a:t>
            </a:r>
          </a:p>
        </p:txBody>
      </p:sp>
      <p:sp>
        <p:nvSpPr>
          <p:cNvPr id="1420292" name="Rectangle 4"/>
          <p:cNvSpPr>
            <a:spLocks noGrp="1" noChangeArrowheads="1"/>
          </p:cNvSpPr>
          <p:nvPr>
            <p:ph type="body" idx="4294967295"/>
          </p:nvPr>
        </p:nvSpPr>
        <p:spPr>
          <a:xfrm>
            <a:off x="394283" y="1010267"/>
            <a:ext cx="4588778" cy="1500187"/>
          </a:xfrm>
        </p:spPr>
        <p:txBody>
          <a:bodyPr>
            <a:noAutofit/>
          </a:bodyPr>
          <a:lstStyle/>
          <a:p>
            <a:pPr>
              <a:lnSpc>
                <a:spcPct val="90000"/>
              </a:lnSpc>
            </a:pPr>
            <a:r>
              <a:rPr lang="en-US" sz="2000" dirty="0">
                <a:solidFill>
                  <a:srgbClr val="008741"/>
                </a:solidFill>
                <a:latin typeface="Calibri Regular"/>
              </a:rPr>
              <a:t>Measures electrical potential of the reinforcing steel (mV) and the </a:t>
            </a:r>
            <a:r>
              <a:rPr lang="en-US" sz="2000" u="sng" dirty="0">
                <a:solidFill>
                  <a:srgbClr val="008741"/>
                </a:solidFill>
                <a:latin typeface="Calibri Regular"/>
              </a:rPr>
              <a:t>probability</a:t>
            </a:r>
            <a:r>
              <a:rPr lang="en-US" sz="2000" dirty="0">
                <a:solidFill>
                  <a:srgbClr val="008741"/>
                </a:solidFill>
                <a:latin typeface="Calibri Regular"/>
              </a:rPr>
              <a:t> of corrosion</a:t>
            </a:r>
          </a:p>
          <a:p>
            <a:pPr>
              <a:lnSpc>
                <a:spcPct val="90000"/>
              </a:lnSpc>
            </a:pPr>
            <a:r>
              <a:rPr lang="en-US" sz="2000" dirty="0">
                <a:solidFill>
                  <a:srgbClr val="008741"/>
                </a:solidFill>
                <a:latin typeface="Calibri Regular"/>
              </a:rPr>
              <a:t>Indication of corrosion activity when no other damage is visible</a:t>
            </a:r>
          </a:p>
          <a:p>
            <a:pPr>
              <a:lnSpc>
                <a:spcPct val="90000"/>
              </a:lnSpc>
            </a:pPr>
            <a:r>
              <a:rPr lang="en-US" sz="2000" dirty="0">
                <a:solidFill>
                  <a:srgbClr val="008741"/>
                </a:solidFill>
                <a:latin typeface="Calibri Regular"/>
              </a:rPr>
              <a:t>Mapping helps to identify corrosion ‘hot-spots’</a:t>
            </a:r>
          </a:p>
          <a:p>
            <a:pPr>
              <a:lnSpc>
                <a:spcPct val="90000"/>
              </a:lnSpc>
            </a:pPr>
            <a:endParaRPr lang="en-US" sz="2000" dirty="0">
              <a:solidFill>
                <a:srgbClr val="008741"/>
              </a:solidFill>
              <a:latin typeface="Calibri Regular"/>
            </a:endParaRPr>
          </a:p>
        </p:txBody>
      </p:sp>
      <p:pic>
        <p:nvPicPr>
          <p:cNvPr id="7" name="Content Placeholder 9">
            <a:extLst>
              <a:ext uri="{FF2B5EF4-FFF2-40B4-BE49-F238E27FC236}">
                <a16:creationId xmlns:a16="http://schemas.microsoft.com/office/drawing/2014/main" id="{E7DC575E-0A38-4A0D-9844-39BC9CAF7C3D}"/>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513329" y="964359"/>
            <a:ext cx="3370612" cy="45052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4721358"/>
      </p:ext>
    </p:extLst>
  </p:cSld>
  <p:clrMapOvr>
    <a:masterClrMapping/>
  </p:clrMapOvr>
  <p:transition advTm="7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1B1DE1D-D801-47D1-9D90-929C4112166D}"/>
              </a:ext>
            </a:extLst>
          </p:cNvPr>
          <p:cNvSpPr>
            <a:spLocks noGrp="1" noChangeArrowheads="1"/>
          </p:cNvSpPr>
          <p:nvPr>
            <p:ph type="title"/>
          </p:nvPr>
        </p:nvSpPr>
        <p:spPr>
          <a:xfrm>
            <a:off x="502815" y="-87880"/>
            <a:ext cx="7886700" cy="1325563"/>
          </a:xfrm>
        </p:spPr>
        <p:txBody>
          <a:bodyPr>
            <a:normAutofit/>
          </a:bodyPr>
          <a:lstStyle/>
          <a:p>
            <a:pPr eaLnBrk="1" hangingPunct="1"/>
            <a:r>
              <a:rPr lang="en-US" altLang="en-US" dirty="0">
                <a:solidFill>
                  <a:srgbClr val="008000"/>
                </a:solidFill>
              </a:rPr>
              <a:t>Selecting the Right Solution</a:t>
            </a:r>
          </a:p>
        </p:txBody>
      </p:sp>
      <p:sp>
        <p:nvSpPr>
          <p:cNvPr id="62467" name="Rectangle 3">
            <a:extLst>
              <a:ext uri="{FF2B5EF4-FFF2-40B4-BE49-F238E27FC236}">
                <a16:creationId xmlns:a16="http://schemas.microsoft.com/office/drawing/2014/main" id="{ED571680-CC65-4726-BA19-02C953CA2E84}"/>
              </a:ext>
            </a:extLst>
          </p:cNvPr>
          <p:cNvSpPr>
            <a:spLocks noGrp="1" noChangeArrowheads="1"/>
          </p:cNvSpPr>
          <p:nvPr>
            <p:ph idx="1"/>
          </p:nvPr>
        </p:nvSpPr>
        <p:spPr>
          <a:xfrm>
            <a:off x="360202" y="1347453"/>
            <a:ext cx="6581372" cy="4351338"/>
          </a:xfrm>
        </p:spPr>
        <p:txBody>
          <a:bodyPr>
            <a:normAutofit fontScale="70000" lnSpcReduction="20000"/>
          </a:bodyPr>
          <a:lstStyle/>
          <a:p>
            <a:pPr marL="400050" indent="-400050">
              <a:buNone/>
            </a:pPr>
            <a:r>
              <a:rPr lang="en-US" altLang="en-US" sz="4000" b="1" dirty="0">
                <a:solidFill>
                  <a:srgbClr val="009900"/>
                </a:solidFill>
              </a:rPr>
              <a:t>Investigate the Structure and Situation</a:t>
            </a:r>
          </a:p>
          <a:p>
            <a:pPr lvl="1">
              <a:buFont typeface="Arial" panose="020B0604020202020204" pitchFamily="34" charset="0"/>
              <a:buChar char="•"/>
            </a:pPr>
            <a:r>
              <a:rPr lang="en-US" altLang="en-US" sz="3100" dirty="0">
                <a:solidFill>
                  <a:srgbClr val="009900"/>
                </a:solidFill>
              </a:rPr>
              <a:t>Condition of the Structure</a:t>
            </a:r>
          </a:p>
          <a:p>
            <a:pPr lvl="1">
              <a:buFont typeface="Arial" panose="020B0604020202020204" pitchFamily="34" charset="0"/>
              <a:buChar char="•"/>
            </a:pPr>
            <a:r>
              <a:rPr lang="en-US" altLang="en-US" sz="3100" dirty="0">
                <a:solidFill>
                  <a:srgbClr val="009900"/>
                </a:solidFill>
              </a:rPr>
              <a:t>Determine the Root Cause and Severity of the Risks</a:t>
            </a:r>
          </a:p>
          <a:p>
            <a:pPr lvl="1">
              <a:buFont typeface="Arial" panose="020B0604020202020204" pitchFamily="34" charset="0"/>
              <a:buChar char="•"/>
            </a:pPr>
            <a:r>
              <a:rPr lang="en-US" altLang="en-US" sz="3100" dirty="0">
                <a:solidFill>
                  <a:srgbClr val="009900"/>
                </a:solidFill>
              </a:rPr>
              <a:t>Shape, Size, and Characteristics of the Structure</a:t>
            </a:r>
          </a:p>
          <a:p>
            <a:pPr lvl="1">
              <a:buFont typeface="Arial" panose="020B0604020202020204" pitchFamily="34" charset="0"/>
              <a:buChar char="•"/>
            </a:pPr>
            <a:r>
              <a:rPr lang="en-US" altLang="en-US" sz="3100" dirty="0">
                <a:solidFill>
                  <a:srgbClr val="009900"/>
                </a:solidFill>
              </a:rPr>
              <a:t>Installation Environment </a:t>
            </a:r>
          </a:p>
          <a:p>
            <a:pPr lvl="1">
              <a:buFont typeface="Arial" panose="020B0604020202020204" pitchFamily="34" charset="0"/>
              <a:buChar char="•"/>
            </a:pPr>
            <a:r>
              <a:rPr lang="en-US" altLang="en-US" sz="3100" dirty="0">
                <a:solidFill>
                  <a:srgbClr val="009900"/>
                </a:solidFill>
              </a:rPr>
              <a:t>Value</a:t>
            </a:r>
          </a:p>
          <a:p>
            <a:pPr marL="685800" lvl="1" indent="-342900">
              <a:buNone/>
            </a:pPr>
            <a:endParaRPr lang="en-US" altLang="en-US" sz="2000" b="1" dirty="0">
              <a:solidFill>
                <a:srgbClr val="009900"/>
              </a:solidFill>
            </a:endParaRPr>
          </a:p>
          <a:p>
            <a:pPr marL="400050" indent="-400050">
              <a:buNone/>
            </a:pPr>
            <a:r>
              <a:rPr lang="en-US" altLang="en-US" sz="3600" b="1" dirty="0">
                <a:solidFill>
                  <a:srgbClr val="009900"/>
                </a:solidFill>
              </a:rPr>
              <a:t>Evaluate Alternatives</a:t>
            </a:r>
          </a:p>
          <a:p>
            <a:pPr lvl="1" eaLnBrk="1" hangingPunct="1">
              <a:buFont typeface="Arial" panose="020B0604020202020204" pitchFamily="34" charset="0"/>
              <a:buChar char="•"/>
            </a:pPr>
            <a:r>
              <a:rPr lang="en-US" altLang="en-US" sz="3100" dirty="0">
                <a:solidFill>
                  <a:srgbClr val="009900"/>
                </a:solidFill>
              </a:rPr>
              <a:t>Technical Performance</a:t>
            </a:r>
          </a:p>
          <a:p>
            <a:pPr lvl="1" eaLnBrk="1" hangingPunct="1">
              <a:buFont typeface="Arial" panose="020B0604020202020204" pitchFamily="34" charset="0"/>
              <a:buChar char="•"/>
            </a:pPr>
            <a:r>
              <a:rPr lang="en-US" altLang="en-US" sz="3100" dirty="0">
                <a:solidFill>
                  <a:srgbClr val="009900"/>
                </a:solidFill>
              </a:rPr>
              <a:t>Life Expectancy</a:t>
            </a:r>
          </a:p>
          <a:p>
            <a:pPr lvl="1" eaLnBrk="1" hangingPunct="1">
              <a:buFont typeface="Arial" panose="020B0604020202020204" pitchFamily="34" charset="0"/>
              <a:buChar char="•"/>
            </a:pPr>
            <a:r>
              <a:rPr lang="en-US" altLang="en-US" sz="3100" dirty="0">
                <a:solidFill>
                  <a:srgbClr val="009900"/>
                </a:solidFill>
              </a:rPr>
              <a:t>Operations</a:t>
            </a:r>
          </a:p>
          <a:p>
            <a:pPr lvl="1" eaLnBrk="1" hangingPunct="1">
              <a:buFont typeface="Arial" panose="020B0604020202020204" pitchFamily="34" charset="0"/>
              <a:buChar char="•"/>
            </a:pPr>
            <a:r>
              <a:rPr lang="en-US" altLang="en-US" sz="3100" dirty="0">
                <a:solidFill>
                  <a:srgbClr val="009900"/>
                </a:solidFill>
              </a:rPr>
              <a:t>Cost</a:t>
            </a:r>
          </a:p>
        </p:txBody>
      </p:sp>
      <p:pic>
        <p:nvPicPr>
          <p:cNvPr id="6146" name="Picture 2" descr="Image result for best solution">
            <a:extLst>
              <a:ext uri="{FF2B5EF4-FFF2-40B4-BE49-F238E27FC236}">
                <a16:creationId xmlns:a16="http://schemas.microsoft.com/office/drawing/2014/main" id="{1C0E8B19-9AF8-47E0-9B67-7454BBA51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827" y="3310051"/>
            <a:ext cx="4197688" cy="235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522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381000" y="-12413"/>
            <a:ext cx="8229600" cy="1143000"/>
          </a:xfrm>
        </p:spPr>
        <p:txBody>
          <a:bodyPr>
            <a:normAutofit/>
          </a:bodyPr>
          <a:lstStyle/>
          <a:p>
            <a:r>
              <a:rPr lang="en-US" dirty="0">
                <a:solidFill>
                  <a:srgbClr val="009933"/>
                </a:solidFill>
              </a:rPr>
              <a:t>Concrete Patch Repair</a:t>
            </a:r>
          </a:p>
        </p:txBody>
      </p:sp>
      <p:sp>
        <p:nvSpPr>
          <p:cNvPr id="39939" name="Text Placeholder 4"/>
          <p:cNvSpPr>
            <a:spLocks noGrp="1"/>
          </p:cNvSpPr>
          <p:nvPr>
            <p:ph type="body" sz="half" idx="1"/>
          </p:nvPr>
        </p:nvSpPr>
        <p:spPr>
          <a:xfrm>
            <a:off x="283114" y="1166018"/>
            <a:ext cx="4038600" cy="4525963"/>
          </a:xfrm>
        </p:spPr>
        <p:txBody>
          <a:bodyPr>
            <a:normAutofit fontScale="92500" lnSpcReduction="20000"/>
          </a:bodyPr>
          <a:lstStyle/>
          <a:p>
            <a:pPr eaLnBrk="1" hangingPunct="1">
              <a:buFontTx/>
              <a:buNone/>
            </a:pPr>
            <a:r>
              <a:rPr lang="en-US" u="sng" dirty="0">
                <a:solidFill>
                  <a:srgbClr val="009933"/>
                </a:solidFill>
              </a:rPr>
              <a:t>Key Issues</a:t>
            </a:r>
          </a:p>
          <a:p>
            <a:pPr marL="514350" indent="-514350">
              <a:buFont typeface="+mj-lt"/>
              <a:buAutoNum type="arabicPeriod"/>
            </a:pPr>
            <a:r>
              <a:rPr lang="en-US" dirty="0">
                <a:solidFill>
                  <a:srgbClr val="009933"/>
                </a:solidFill>
              </a:rPr>
              <a:t>The repaired area will be durable when good practices are followed.</a:t>
            </a:r>
          </a:p>
          <a:p>
            <a:pPr marL="514350" indent="-514350">
              <a:buFont typeface="+mj-lt"/>
              <a:buAutoNum type="arabicPeriod"/>
            </a:pPr>
            <a:r>
              <a:rPr lang="en-US" dirty="0">
                <a:solidFill>
                  <a:srgbClr val="009933"/>
                </a:solidFill>
              </a:rPr>
              <a:t>The repair creates abrupt changes in chloride content and can lead to localized corrosion around the repair.</a:t>
            </a:r>
          </a:p>
          <a:p>
            <a:pPr marL="514350" indent="-514350">
              <a:buFont typeface="+mj-lt"/>
              <a:buAutoNum type="arabicPeriod"/>
            </a:pPr>
            <a:r>
              <a:rPr lang="en-US" dirty="0">
                <a:solidFill>
                  <a:srgbClr val="009933"/>
                </a:solidFill>
              </a:rPr>
              <a:t>Other parts of the structure may be corroding but not damaged yet.</a:t>
            </a:r>
          </a:p>
          <a:p>
            <a:pPr eaLnBrk="1" hangingPunct="1"/>
            <a:endParaRPr lang="en-US" dirty="0">
              <a:solidFill>
                <a:srgbClr val="009933"/>
              </a:solidFill>
            </a:endParaRPr>
          </a:p>
        </p:txBody>
      </p:sp>
      <p:pic>
        <p:nvPicPr>
          <p:cNvPr id="2408450" name="Picture 2"/>
          <p:cNvPicPr>
            <a:picLocks noGrp="1" noChangeAspect="1" noChangeArrowheads="1"/>
          </p:cNvPicPr>
          <p:nvPr>
            <p:ph sz="quarter" idx="2"/>
          </p:nvPr>
        </p:nvPicPr>
        <p:blipFill>
          <a:blip r:embed="rId2"/>
          <a:stretch>
            <a:fillRect/>
          </a:stretch>
        </p:blipFill>
        <p:spPr bwMode="auto">
          <a:xfrm>
            <a:off x="4759876" y="1130587"/>
            <a:ext cx="3710316" cy="2185988"/>
          </a:xfrm>
          <a:prstGeom prst="rect">
            <a:avLst/>
          </a:prstGeom>
          <a:ln>
            <a:noFill/>
          </a:ln>
          <a:effectLst>
            <a:outerShdw blurRad="190500" algn="tl" rotWithShape="0">
              <a:srgbClr val="000000">
                <a:alpha val="70000"/>
              </a:srgbClr>
            </a:outerShdw>
          </a:effectLst>
        </p:spPr>
      </p:pic>
      <p:pic>
        <p:nvPicPr>
          <p:cNvPr id="6" name="Content Placeholder 5" descr="Picture17">
            <a:extLst>
              <a:ext uri="{FF2B5EF4-FFF2-40B4-BE49-F238E27FC236}">
                <a16:creationId xmlns:a16="http://schemas.microsoft.com/office/drawing/2014/main" id="{E8812B24-499F-4FE8-BEBE-6E4DC61F0E2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59875" y="3413934"/>
            <a:ext cx="3710315" cy="2516191"/>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3380570C-35CB-4D62-B18C-444A333DE592}"/>
              </a:ext>
            </a:extLst>
          </p:cNvPr>
          <p:cNvSpPr txBox="1"/>
          <p:nvPr/>
        </p:nvSpPr>
        <p:spPr>
          <a:xfrm>
            <a:off x="5682522" y="5872798"/>
            <a:ext cx="2457137" cy="369332"/>
          </a:xfrm>
          <a:prstGeom prst="rect">
            <a:avLst/>
          </a:prstGeom>
          <a:noFill/>
        </p:spPr>
        <p:txBody>
          <a:bodyPr wrap="square" rtlCol="0">
            <a:spAutoFit/>
          </a:bodyPr>
          <a:lstStyle/>
          <a:p>
            <a:r>
              <a:rPr lang="en-US" dirty="0"/>
              <a:t>Halo Effect Corrosion</a:t>
            </a:r>
          </a:p>
        </p:txBody>
      </p:sp>
    </p:spTree>
    <p:extLst>
      <p:ext uri="{BB962C8B-B14F-4D97-AF65-F5344CB8AC3E}">
        <p14:creationId xmlns:p14="http://schemas.microsoft.com/office/powerpoint/2010/main" val="1674520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 calcmode="lin" valueType="num">
                                      <p:cBhvr additive="base">
                                        <p:cTn id="15"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939">
                                            <p:txEl>
                                              <p:pRg st="3" end="3"/>
                                            </p:txEl>
                                          </p:spTgt>
                                        </p:tgtEl>
                                        <p:attrNameLst>
                                          <p:attrName>style.visibility</p:attrName>
                                        </p:attrNameLst>
                                      </p:cBhvr>
                                      <p:to>
                                        <p:strVal val="visible"/>
                                      </p:to>
                                    </p:set>
                                    <p:anim calcmode="lin" valueType="num">
                                      <p:cBhvr additive="base">
                                        <p:cTn id="21"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A4D6AE-FA61-4AD7-83F5-23B603B78591}"/>
              </a:ext>
            </a:extLst>
          </p:cNvPr>
          <p:cNvSpPr>
            <a:spLocks noGrp="1"/>
          </p:cNvSpPr>
          <p:nvPr>
            <p:ph type="title"/>
          </p:nvPr>
        </p:nvSpPr>
        <p:spPr>
          <a:xfrm>
            <a:off x="2449534" y="-163354"/>
            <a:ext cx="7886700" cy="1325563"/>
          </a:xfrm>
        </p:spPr>
        <p:txBody>
          <a:bodyPr/>
          <a:lstStyle/>
          <a:p>
            <a:r>
              <a:rPr lang="en-US" dirty="0">
                <a:solidFill>
                  <a:srgbClr val="006600"/>
                </a:solidFill>
              </a:rPr>
              <a:t>Few Years Later</a:t>
            </a:r>
          </a:p>
        </p:txBody>
      </p:sp>
      <p:sp>
        <p:nvSpPr>
          <p:cNvPr id="8" name="Content Placeholder 7">
            <a:extLst>
              <a:ext uri="{FF2B5EF4-FFF2-40B4-BE49-F238E27FC236}">
                <a16:creationId xmlns:a16="http://schemas.microsoft.com/office/drawing/2014/main" id="{95005188-E42B-4B4F-8547-186E052D4B76}"/>
              </a:ext>
            </a:extLst>
          </p:cNvPr>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23" y="952928"/>
            <a:ext cx="7691754" cy="5047193"/>
          </a:xfrm>
          <a:prstGeom prst="rect">
            <a:avLst/>
          </a:prstGeom>
          <a:ln>
            <a:noFill/>
          </a:ln>
          <a:effectLst>
            <a:outerShdw blurRad="190500" algn="tl" rotWithShape="0">
              <a:srgbClr val="000000">
                <a:alpha val="70000"/>
              </a:srgbClr>
            </a:outerShdw>
          </a:effectLst>
        </p:spPr>
      </p:pic>
      <p:sp>
        <p:nvSpPr>
          <p:cNvPr id="5" name="AutoShape 2"/>
          <p:cNvSpPr>
            <a:spLocks/>
          </p:cNvSpPr>
          <p:nvPr/>
        </p:nvSpPr>
        <p:spPr bwMode="auto">
          <a:xfrm>
            <a:off x="1776967" y="2801310"/>
            <a:ext cx="1563248" cy="369332"/>
          </a:xfrm>
          <a:prstGeom prst="borderCallout2">
            <a:avLst>
              <a:gd name="adj1" fmla="val 24324"/>
              <a:gd name="adj2" fmla="val 103778"/>
              <a:gd name="adj3" fmla="val 24324"/>
              <a:gd name="adj4" fmla="val 135042"/>
              <a:gd name="adj5" fmla="val -196958"/>
              <a:gd name="adj6" fmla="val 167560"/>
            </a:avLst>
          </a:prstGeom>
          <a:solidFill>
            <a:srgbClr val="FFFFFF"/>
          </a:solidFill>
          <a:ln w="38100">
            <a:solidFill>
              <a:srgbClr val="000000"/>
            </a:solidFill>
            <a:miter lim="800000"/>
            <a:headEnd type="none" w="sm" len="sm"/>
            <a:tailEnd type="none" w="sm" len="sm"/>
          </a:ln>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a:r>
              <a:rPr lang="en-US" altLang="en-US" sz="1800">
                <a:solidFill>
                  <a:srgbClr val="000000"/>
                </a:solidFill>
              </a:rPr>
              <a:t>Previous Patch</a:t>
            </a:r>
          </a:p>
        </p:txBody>
      </p:sp>
      <p:sp>
        <p:nvSpPr>
          <p:cNvPr id="6" name="AutoShape 3"/>
          <p:cNvSpPr>
            <a:spLocks/>
          </p:cNvSpPr>
          <p:nvPr/>
        </p:nvSpPr>
        <p:spPr bwMode="auto">
          <a:xfrm>
            <a:off x="4194941" y="3496784"/>
            <a:ext cx="3506153" cy="646331"/>
          </a:xfrm>
          <a:prstGeom prst="borderCallout2">
            <a:avLst>
              <a:gd name="adj1" fmla="val 13690"/>
              <a:gd name="adj2" fmla="val -1657"/>
              <a:gd name="adj3" fmla="val 13690"/>
              <a:gd name="adj4" fmla="val -19245"/>
              <a:gd name="adj5" fmla="val 167491"/>
              <a:gd name="adj6" fmla="val -37560"/>
            </a:avLst>
          </a:prstGeom>
          <a:solidFill>
            <a:srgbClr val="FFFFFF"/>
          </a:solidFill>
          <a:ln w="38100">
            <a:solidFill>
              <a:srgbClr val="000000"/>
            </a:solidFill>
            <a:miter lim="800000"/>
            <a:headEnd type="none" w="sm" len="sm"/>
            <a:tailEnd type="none" w="sm" len="sm"/>
          </a:ln>
        </p:spPr>
        <p:txBody>
          <a:bodyPr wrap="none" anchor="ct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a:r>
              <a:rPr lang="en-US" altLang="en-US" sz="1800">
                <a:solidFill>
                  <a:srgbClr val="000000"/>
                </a:solidFill>
              </a:rPr>
              <a:t>Failed Concrete Next to Patch</a:t>
            </a:r>
          </a:p>
          <a:p>
            <a:pPr algn="ctr" defTabSz="342900"/>
            <a:r>
              <a:rPr lang="en-US" altLang="en-US" sz="1800">
                <a:solidFill>
                  <a:srgbClr val="000000"/>
                </a:solidFill>
              </a:rPr>
              <a:t>Due to Patch Accelerated Corrosion</a:t>
            </a:r>
          </a:p>
        </p:txBody>
      </p:sp>
    </p:spTree>
    <p:extLst>
      <p:ext uri="{BB962C8B-B14F-4D97-AF65-F5344CB8AC3E}">
        <p14:creationId xmlns:p14="http://schemas.microsoft.com/office/powerpoint/2010/main" val="10709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77"/>
          <p:cNvSpPr>
            <a:spLocks noGrp="1" noChangeArrowheads="1"/>
          </p:cNvSpPr>
          <p:nvPr>
            <p:ph type="title"/>
          </p:nvPr>
        </p:nvSpPr>
        <p:spPr>
          <a:xfrm>
            <a:off x="936189" y="-247789"/>
            <a:ext cx="7886700" cy="1325563"/>
          </a:xfrm>
        </p:spPr>
        <p:txBody>
          <a:bodyPr>
            <a:normAutofit/>
          </a:bodyPr>
          <a:lstStyle/>
          <a:p>
            <a:pPr eaLnBrk="1" hangingPunct="1"/>
            <a:r>
              <a:rPr lang="en-US" dirty="0">
                <a:solidFill>
                  <a:srgbClr val="006600"/>
                </a:solidFill>
              </a:rPr>
              <a:t>Patch Accelerated Corrosion</a:t>
            </a:r>
          </a:p>
        </p:txBody>
      </p:sp>
      <p:sp>
        <p:nvSpPr>
          <p:cNvPr id="7" name="Content Placeholder 6">
            <a:extLst>
              <a:ext uri="{FF2B5EF4-FFF2-40B4-BE49-F238E27FC236}">
                <a16:creationId xmlns:a16="http://schemas.microsoft.com/office/drawing/2014/main" id="{6311763C-CD6D-4167-8A2E-D5A5FD66EA84}"/>
              </a:ext>
            </a:extLst>
          </p:cNvPr>
          <p:cNvSpPr>
            <a:spLocks noGrp="1"/>
          </p:cNvSpPr>
          <p:nvPr>
            <p:ph idx="1"/>
          </p:nvPr>
        </p:nvSpPr>
        <p:spPr/>
        <p:txBody>
          <a:bodyPr/>
          <a:lstStyle/>
          <a:p>
            <a:endParaRPr lang="en-US"/>
          </a:p>
        </p:txBody>
      </p:sp>
      <p:sp>
        <p:nvSpPr>
          <p:cNvPr id="77828" name="Rectangle 3"/>
          <p:cNvSpPr>
            <a:spLocks noChangeArrowheads="1"/>
          </p:cNvSpPr>
          <p:nvPr/>
        </p:nvSpPr>
        <p:spPr bwMode="auto">
          <a:xfrm>
            <a:off x="1065211" y="1321852"/>
            <a:ext cx="6622256" cy="3868341"/>
          </a:xfrm>
          <a:prstGeom prst="rect">
            <a:avLst/>
          </a:prstGeom>
          <a:solidFill>
            <a:srgbClr val="DDDDDD"/>
          </a:solidFill>
          <a:ln w="25400">
            <a:noFill/>
            <a:miter lim="800000"/>
            <a:headEnd/>
            <a:tailEnd/>
          </a:ln>
        </p:spPr>
        <p:txBody>
          <a:bodyPr wrap="none" anchor="ctr"/>
          <a:lstStyle/>
          <a:p>
            <a:pPr defTabSz="342900"/>
            <a:endParaRPr lang="en-US" sz="3300">
              <a:solidFill>
                <a:prstClr val="black"/>
              </a:solidFill>
              <a:latin typeface="Trebuchet MS" panose="020B0603020202020204"/>
            </a:endParaRPr>
          </a:p>
        </p:txBody>
      </p:sp>
      <p:sp>
        <p:nvSpPr>
          <p:cNvPr id="77829" name="AutoShape 4"/>
          <p:cNvSpPr>
            <a:spLocks noChangeArrowheads="1"/>
          </p:cNvSpPr>
          <p:nvPr/>
        </p:nvSpPr>
        <p:spPr bwMode="auto">
          <a:xfrm>
            <a:off x="1175939" y="4273412"/>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0" name="AutoShape 5"/>
          <p:cNvSpPr>
            <a:spLocks noChangeArrowheads="1"/>
          </p:cNvSpPr>
          <p:nvPr/>
        </p:nvSpPr>
        <p:spPr bwMode="auto">
          <a:xfrm>
            <a:off x="2184398" y="1719521"/>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1" name="AutoShape 6"/>
          <p:cNvSpPr>
            <a:spLocks noChangeArrowheads="1"/>
          </p:cNvSpPr>
          <p:nvPr/>
        </p:nvSpPr>
        <p:spPr bwMode="auto">
          <a:xfrm>
            <a:off x="5038326" y="40495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2" name="AutoShape 7"/>
          <p:cNvSpPr>
            <a:spLocks noChangeArrowheads="1"/>
          </p:cNvSpPr>
          <p:nvPr/>
        </p:nvSpPr>
        <p:spPr bwMode="auto">
          <a:xfrm>
            <a:off x="1630758" y="490682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3" name="AutoShape 8"/>
          <p:cNvSpPr>
            <a:spLocks noChangeArrowheads="1"/>
          </p:cNvSpPr>
          <p:nvPr/>
        </p:nvSpPr>
        <p:spPr bwMode="auto">
          <a:xfrm>
            <a:off x="2973783" y="1945739"/>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4" name="AutoShape 9"/>
          <p:cNvSpPr>
            <a:spLocks noChangeArrowheads="1"/>
          </p:cNvSpPr>
          <p:nvPr/>
        </p:nvSpPr>
        <p:spPr bwMode="auto">
          <a:xfrm>
            <a:off x="3838176" y="437461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5" name="AutoShape 10"/>
          <p:cNvSpPr>
            <a:spLocks noChangeArrowheads="1"/>
          </p:cNvSpPr>
          <p:nvPr/>
        </p:nvSpPr>
        <p:spPr bwMode="auto">
          <a:xfrm>
            <a:off x="1302145" y="1586171"/>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6" name="AutoShape 11"/>
          <p:cNvSpPr>
            <a:spLocks noChangeArrowheads="1"/>
          </p:cNvSpPr>
          <p:nvPr/>
        </p:nvSpPr>
        <p:spPr bwMode="auto">
          <a:xfrm>
            <a:off x="2723751" y="513542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7" name="AutoShape 12"/>
          <p:cNvSpPr>
            <a:spLocks noChangeArrowheads="1"/>
          </p:cNvSpPr>
          <p:nvPr/>
        </p:nvSpPr>
        <p:spPr bwMode="auto">
          <a:xfrm>
            <a:off x="3173808" y="48496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8" name="AutoShape 13"/>
          <p:cNvSpPr>
            <a:spLocks noChangeArrowheads="1"/>
          </p:cNvSpPr>
          <p:nvPr/>
        </p:nvSpPr>
        <p:spPr bwMode="auto">
          <a:xfrm>
            <a:off x="6838551" y="24493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39" name="AutoShape 15"/>
          <p:cNvSpPr>
            <a:spLocks noChangeArrowheads="1"/>
          </p:cNvSpPr>
          <p:nvPr/>
        </p:nvSpPr>
        <p:spPr bwMode="auto">
          <a:xfrm>
            <a:off x="7408860" y="357451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0" name="AutoShape 16"/>
          <p:cNvSpPr>
            <a:spLocks noChangeArrowheads="1"/>
          </p:cNvSpPr>
          <p:nvPr/>
        </p:nvSpPr>
        <p:spPr bwMode="auto">
          <a:xfrm>
            <a:off x="3816745" y="48496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1" name="AutoShape 17"/>
          <p:cNvSpPr>
            <a:spLocks noChangeArrowheads="1"/>
          </p:cNvSpPr>
          <p:nvPr/>
        </p:nvSpPr>
        <p:spPr bwMode="auto">
          <a:xfrm>
            <a:off x="4437060" y="4093627"/>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2" name="AutoShape 18"/>
          <p:cNvSpPr>
            <a:spLocks noChangeArrowheads="1"/>
          </p:cNvSpPr>
          <p:nvPr/>
        </p:nvSpPr>
        <p:spPr bwMode="auto">
          <a:xfrm>
            <a:off x="5424089" y="50782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3" name="AutoShape 19"/>
          <p:cNvSpPr>
            <a:spLocks noChangeArrowheads="1"/>
          </p:cNvSpPr>
          <p:nvPr/>
        </p:nvSpPr>
        <p:spPr bwMode="auto">
          <a:xfrm>
            <a:off x="6967139" y="507827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4" name="AutoShape 20"/>
          <p:cNvSpPr>
            <a:spLocks noChangeArrowheads="1"/>
          </p:cNvSpPr>
          <p:nvPr/>
        </p:nvSpPr>
        <p:spPr bwMode="auto">
          <a:xfrm>
            <a:off x="6913560" y="3766205"/>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5" name="AutoShape 21"/>
          <p:cNvSpPr>
            <a:spLocks noChangeArrowheads="1"/>
          </p:cNvSpPr>
          <p:nvPr/>
        </p:nvSpPr>
        <p:spPr bwMode="auto">
          <a:xfrm>
            <a:off x="1566464" y="450677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6" name="AutoShape 22"/>
          <p:cNvSpPr>
            <a:spLocks noChangeArrowheads="1"/>
          </p:cNvSpPr>
          <p:nvPr/>
        </p:nvSpPr>
        <p:spPr bwMode="auto">
          <a:xfrm>
            <a:off x="2337989" y="496397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7" name="AutoShape 23"/>
          <p:cNvSpPr>
            <a:spLocks noChangeArrowheads="1"/>
          </p:cNvSpPr>
          <p:nvPr/>
        </p:nvSpPr>
        <p:spPr bwMode="auto">
          <a:xfrm>
            <a:off x="3733402" y="2857758"/>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8" name="AutoShape 24"/>
          <p:cNvSpPr>
            <a:spLocks noChangeArrowheads="1"/>
          </p:cNvSpPr>
          <p:nvPr/>
        </p:nvSpPr>
        <p:spPr bwMode="auto">
          <a:xfrm>
            <a:off x="3495277" y="462107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49" name="AutoShape 25"/>
          <p:cNvSpPr>
            <a:spLocks noChangeArrowheads="1"/>
          </p:cNvSpPr>
          <p:nvPr/>
        </p:nvSpPr>
        <p:spPr bwMode="auto">
          <a:xfrm>
            <a:off x="1827211" y="418292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0" name="AutoShape 26"/>
          <p:cNvSpPr>
            <a:spLocks noChangeArrowheads="1"/>
          </p:cNvSpPr>
          <p:nvPr/>
        </p:nvSpPr>
        <p:spPr bwMode="auto">
          <a:xfrm>
            <a:off x="5038327" y="244937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1" name="AutoShape 27"/>
          <p:cNvSpPr>
            <a:spLocks noChangeArrowheads="1"/>
          </p:cNvSpPr>
          <p:nvPr/>
        </p:nvSpPr>
        <p:spPr bwMode="auto">
          <a:xfrm>
            <a:off x="4781152" y="484967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2" name="AutoShape 28"/>
          <p:cNvSpPr>
            <a:spLocks noChangeArrowheads="1"/>
          </p:cNvSpPr>
          <p:nvPr/>
        </p:nvSpPr>
        <p:spPr bwMode="auto">
          <a:xfrm>
            <a:off x="6067027" y="4792524"/>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3" name="AutoShape 29"/>
          <p:cNvSpPr>
            <a:spLocks noChangeArrowheads="1"/>
          </p:cNvSpPr>
          <p:nvPr/>
        </p:nvSpPr>
        <p:spPr bwMode="auto">
          <a:xfrm>
            <a:off x="7110014" y="3331627"/>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4" name="AutoShape 30"/>
          <p:cNvSpPr>
            <a:spLocks noChangeArrowheads="1"/>
          </p:cNvSpPr>
          <p:nvPr/>
        </p:nvSpPr>
        <p:spPr bwMode="auto">
          <a:xfrm>
            <a:off x="7276702" y="4067433"/>
            <a:ext cx="183356" cy="47625"/>
          </a:xfrm>
          <a:prstGeom prst="octagon">
            <a:avLst>
              <a:gd name="adj" fmla="val 29282"/>
            </a:avLst>
          </a:prstGeom>
          <a:solidFill>
            <a:schemeClr val="folHlink"/>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5" name="AutoShape 31"/>
          <p:cNvSpPr>
            <a:spLocks noChangeArrowheads="1"/>
          </p:cNvSpPr>
          <p:nvPr/>
        </p:nvSpPr>
        <p:spPr bwMode="auto">
          <a:xfrm>
            <a:off x="2104627" y="4530587"/>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6" name="AutoShape 32"/>
          <p:cNvSpPr>
            <a:spLocks noChangeArrowheads="1"/>
          </p:cNvSpPr>
          <p:nvPr/>
        </p:nvSpPr>
        <p:spPr bwMode="auto">
          <a:xfrm>
            <a:off x="3370261" y="4200783"/>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7" name="AutoShape 33"/>
          <p:cNvSpPr>
            <a:spLocks noChangeArrowheads="1"/>
          </p:cNvSpPr>
          <p:nvPr/>
        </p:nvSpPr>
        <p:spPr bwMode="auto">
          <a:xfrm>
            <a:off x="4419202" y="4816337"/>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8" name="AutoShape 34"/>
          <p:cNvSpPr>
            <a:spLocks noChangeArrowheads="1"/>
          </p:cNvSpPr>
          <p:nvPr/>
        </p:nvSpPr>
        <p:spPr bwMode="auto">
          <a:xfrm>
            <a:off x="6436120" y="4012664"/>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59" name="AutoShape 35"/>
          <p:cNvSpPr>
            <a:spLocks noChangeArrowheads="1"/>
          </p:cNvSpPr>
          <p:nvPr/>
        </p:nvSpPr>
        <p:spPr bwMode="auto">
          <a:xfrm>
            <a:off x="6238475" y="3233996"/>
            <a:ext cx="71438"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0" name="AutoShape 36"/>
          <p:cNvSpPr>
            <a:spLocks noChangeArrowheads="1"/>
          </p:cNvSpPr>
          <p:nvPr/>
        </p:nvSpPr>
        <p:spPr bwMode="auto">
          <a:xfrm>
            <a:off x="5705077" y="2416037"/>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1" name="AutoShape 37"/>
          <p:cNvSpPr>
            <a:spLocks noChangeArrowheads="1"/>
          </p:cNvSpPr>
          <p:nvPr/>
        </p:nvSpPr>
        <p:spPr bwMode="auto">
          <a:xfrm>
            <a:off x="7258842" y="2899430"/>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2" name="AutoShape 38"/>
          <p:cNvSpPr>
            <a:spLocks noChangeArrowheads="1"/>
          </p:cNvSpPr>
          <p:nvPr/>
        </p:nvSpPr>
        <p:spPr bwMode="auto">
          <a:xfrm>
            <a:off x="7312420" y="4416287"/>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3" name="AutoShape 39"/>
          <p:cNvSpPr>
            <a:spLocks noChangeArrowheads="1"/>
          </p:cNvSpPr>
          <p:nvPr/>
        </p:nvSpPr>
        <p:spPr bwMode="auto">
          <a:xfrm>
            <a:off x="5974158" y="4060289"/>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4" name="AutoShape 40"/>
          <p:cNvSpPr>
            <a:spLocks noChangeArrowheads="1"/>
          </p:cNvSpPr>
          <p:nvPr/>
        </p:nvSpPr>
        <p:spPr bwMode="auto">
          <a:xfrm>
            <a:off x="6026545" y="4930637"/>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65" name="Oval 41"/>
          <p:cNvSpPr>
            <a:spLocks noChangeArrowheads="1"/>
          </p:cNvSpPr>
          <p:nvPr/>
        </p:nvSpPr>
        <p:spPr bwMode="auto">
          <a:xfrm>
            <a:off x="6581376" y="267797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66" name="Oval 42"/>
          <p:cNvSpPr>
            <a:spLocks noChangeArrowheads="1"/>
          </p:cNvSpPr>
          <p:nvPr/>
        </p:nvSpPr>
        <p:spPr bwMode="auto">
          <a:xfrm>
            <a:off x="4247751" y="5056843"/>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67" name="Oval 43"/>
          <p:cNvSpPr>
            <a:spLocks noChangeArrowheads="1"/>
          </p:cNvSpPr>
          <p:nvPr/>
        </p:nvSpPr>
        <p:spPr bwMode="auto">
          <a:xfrm>
            <a:off x="5636020" y="4154349"/>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68" name="Oval 44"/>
          <p:cNvSpPr>
            <a:spLocks noChangeArrowheads="1"/>
          </p:cNvSpPr>
          <p:nvPr/>
        </p:nvSpPr>
        <p:spPr bwMode="auto">
          <a:xfrm>
            <a:off x="2016520" y="484967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69" name="Oval 45"/>
          <p:cNvSpPr>
            <a:spLocks noChangeArrowheads="1"/>
          </p:cNvSpPr>
          <p:nvPr/>
        </p:nvSpPr>
        <p:spPr bwMode="auto">
          <a:xfrm>
            <a:off x="5552676" y="462107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0" name="Oval 46"/>
          <p:cNvSpPr>
            <a:spLocks noChangeArrowheads="1"/>
          </p:cNvSpPr>
          <p:nvPr/>
        </p:nvSpPr>
        <p:spPr bwMode="auto">
          <a:xfrm>
            <a:off x="6950470" y="338401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1" name="Oval 47"/>
          <p:cNvSpPr>
            <a:spLocks noChangeArrowheads="1"/>
          </p:cNvSpPr>
          <p:nvPr/>
        </p:nvSpPr>
        <p:spPr bwMode="auto">
          <a:xfrm>
            <a:off x="5600301" y="4256743"/>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2" name="Oval 48"/>
          <p:cNvSpPr>
            <a:spLocks noChangeArrowheads="1"/>
          </p:cNvSpPr>
          <p:nvPr/>
        </p:nvSpPr>
        <p:spPr bwMode="auto">
          <a:xfrm>
            <a:off x="6452789" y="496397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3" name="AutoShape 49"/>
          <p:cNvSpPr>
            <a:spLocks noChangeArrowheads="1"/>
          </p:cNvSpPr>
          <p:nvPr/>
        </p:nvSpPr>
        <p:spPr bwMode="auto">
          <a:xfrm>
            <a:off x="6452789" y="239222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74" name="AutoShape 50"/>
          <p:cNvSpPr>
            <a:spLocks noChangeArrowheads="1"/>
          </p:cNvSpPr>
          <p:nvPr/>
        </p:nvSpPr>
        <p:spPr bwMode="auto">
          <a:xfrm>
            <a:off x="3875085" y="1943358"/>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75" name="Oval 51"/>
          <p:cNvSpPr>
            <a:spLocks noChangeArrowheads="1"/>
          </p:cNvSpPr>
          <p:nvPr/>
        </p:nvSpPr>
        <p:spPr bwMode="auto">
          <a:xfrm>
            <a:off x="6131320" y="244937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6" name="Oval 52"/>
          <p:cNvSpPr>
            <a:spLocks noChangeArrowheads="1"/>
          </p:cNvSpPr>
          <p:nvPr/>
        </p:nvSpPr>
        <p:spPr bwMode="auto">
          <a:xfrm>
            <a:off x="7095726" y="239222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77" name="Rectangle 53"/>
          <p:cNvSpPr>
            <a:spLocks noChangeArrowheads="1"/>
          </p:cNvSpPr>
          <p:nvPr/>
        </p:nvSpPr>
        <p:spPr bwMode="auto">
          <a:xfrm>
            <a:off x="1433113" y="2901812"/>
            <a:ext cx="5915025" cy="1371600"/>
          </a:xfrm>
          <a:prstGeom prst="rect">
            <a:avLst/>
          </a:prstGeom>
          <a:noFill/>
          <a:ln w="12700">
            <a:no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78" name="Rectangle 54"/>
          <p:cNvSpPr>
            <a:spLocks noChangeArrowheads="1"/>
          </p:cNvSpPr>
          <p:nvPr/>
        </p:nvSpPr>
        <p:spPr bwMode="auto">
          <a:xfrm>
            <a:off x="1934367" y="4696084"/>
            <a:ext cx="517922" cy="297656"/>
          </a:xfrm>
          <a:prstGeom prst="rect">
            <a:avLst/>
          </a:prstGeom>
          <a:noFill/>
          <a:ln w="12700">
            <a:no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79" name="AutoShape 55"/>
          <p:cNvSpPr>
            <a:spLocks noChangeArrowheads="1"/>
          </p:cNvSpPr>
          <p:nvPr/>
        </p:nvSpPr>
        <p:spPr bwMode="auto">
          <a:xfrm>
            <a:off x="1614089" y="1795721"/>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0" name="AutoShape 56"/>
          <p:cNvSpPr>
            <a:spLocks noChangeArrowheads="1"/>
          </p:cNvSpPr>
          <p:nvPr/>
        </p:nvSpPr>
        <p:spPr bwMode="auto">
          <a:xfrm>
            <a:off x="5450281" y="3534033"/>
            <a:ext cx="71438"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1" name="AutoShape 57"/>
          <p:cNvSpPr>
            <a:spLocks noChangeArrowheads="1"/>
          </p:cNvSpPr>
          <p:nvPr/>
        </p:nvSpPr>
        <p:spPr bwMode="auto">
          <a:xfrm>
            <a:off x="5374083" y="3036352"/>
            <a:ext cx="135731" cy="5715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2" name="AutoShape 58"/>
          <p:cNvSpPr>
            <a:spLocks noChangeArrowheads="1"/>
          </p:cNvSpPr>
          <p:nvPr/>
        </p:nvSpPr>
        <p:spPr bwMode="auto">
          <a:xfrm>
            <a:off x="4507308" y="2937530"/>
            <a:ext cx="54769" cy="47625"/>
          </a:xfrm>
          <a:prstGeom prst="triangle">
            <a:avLst>
              <a:gd name="adj" fmla="val 100000"/>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3" name="AutoShape 59"/>
          <p:cNvSpPr>
            <a:spLocks noChangeArrowheads="1"/>
          </p:cNvSpPr>
          <p:nvPr/>
        </p:nvSpPr>
        <p:spPr bwMode="auto">
          <a:xfrm>
            <a:off x="1373583" y="4678224"/>
            <a:ext cx="54769" cy="47625"/>
          </a:xfrm>
          <a:prstGeom prst="triangle">
            <a:avLst>
              <a:gd name="adj" fmla="val 100000"/>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4" name="AutoShape 60"/>
          <p:cNvSpPr>
            <a:spLocks noChangeArrowheads="1"/>
          </p:cNvSpPr>
          <p:nvPr/>
        </p:nvSpPr>
        <p:spPr bwMode="auto">
          <a:xfrm>
            <a:off x="6452789" y="3623330"/>
            <a:ext cx="54769" cy="47625"/>
          </a:xfrm>
          <a:prstGeom prst="triangle">
            <a:avLst>
              <a:gd name="adj" fmla="val 100000"/>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5" name="AutoShape 61"/>
          <p:cNvSpPr>
            <a:spLocks noChangeArrowheads="1"/>
          </p:cNvSpPr>
          <p:nvPr/>
        </p:nvSpPr>
        <p:spPr bwMode="auto">
          <a:xfrm>
            <a:off x="6733775" y="4987788"/>
            <a:ext cx="71438" cy="119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6" name="AutoShape 62"/>
          <p:cNvSpPr>
            <a:spLocks noChangeArrowheads="1"/>
          </p:cNvSpPr>
          <p:nvPr/>
        </p:nvSpPr>
        <p:spPr bwMode="auto">
          <a:xfrm>
            <a:off x="6605188" y="4644888"/>
            <a:ext cx="71438" cy="1190"/>
          </a:xfrm>
          <a:prstGeom prst="rtTriangle">
            <a:avLst/>
          </a:prstGeom>
          <a:solidFill>
            <a:schemeClr val="folHlink"/>
          </a:solidFill>
          <a:ln w="762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87" name="Oval 63"/>
          <p:cNvSpPr>
            <a:spLocks noChangeArrowheads="1"/>
          </p:cNvSpPr>
          <p:nvPr/>
        </p:nvSpPr>
        <p:spPr bwMode="auto">
          <a:xfrm>
            <a:off x="4909739" y="444962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88" name="Oval 64"/>
          <p:cNvSpPr>
            <a:spLocks noChangeArrowheads="1"/>
          </p:cNvSpPr>
          <p:nvPr/>
        </p:nvSpPr>
        <p:spPr bwMode="auto">
          <a:xfrm>
            <a:off x="6131320" y="4449624"/>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89" name="Oval 65"/>
          <p:cNvSpPr>
            <a:spLocks noChangeArrowheads="1"/>
          </p:cNvSpPr>
          <p:nvPr/>
        </p:nvSpPr>
        <p:spPr bwMode="auto">
          <a:xfrm>
            <a:off x="2441573" y="4286508"/>
            <a:ext cx="54769" cy="47625"/>
          </a:xfrm>
          <a:prstGeom prst="ellipse">
            <a:avLst/>
          </a:prstGeom>
          <a:solidFill>
            <a:srgbClr val="000000"/>
          </a:solidFill>
          <a:ln w="12700">
            <a:solidFill>
              <a:srgbClr val="CECECE"/>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890" name="AutoShape 67"/>
          <p:cNvSpPr>
            <a:spLocks noChangeArrowheads="1"/>
          </p:cNvSpPr>
          <p:nvPr/>
        </p:nvSpPr>
        <p:spPr bwMode="auto">
          <a:xfrm>
            <a:off x="5552676" y="4449624"/>
            <a:ext cx="54769" cy="47625"/>
          </a:xfrm>
          <a:prstGeom prst="triangle">
            <a:avLst>
              <a:gd name="adj" fmla="val 49995"/>
            </a:avLst>
          </a:prstGeom>
          <a:solidFill>
            <a:srgbClr val="3C0023"/>
          </a:solidFill>
          <a:ln w="12700">
            <a:solidFill>
              <a:schemeClr val="folHlink"/>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1" name="Rectangle 68"/>
          <p:cNvSpPr>
            <a:spLocks noChangeArrowheads="1"/>
          </p:cNvSpPr>
          <p:nvPr/>
        </p:nvSpPr>
        <p:spPr bwMode="auto">
          <a:xfrm>
            <a:off x="1052114" y="4542493"/>
            <a:ext cx="6612731" cy="323850"/>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2" name="AutoShape 69"/>
          <p:cNvSpPr>
            <a:spLocks noChangeArrowheads="1"/>
          </p:cNvSpPr>
          <p:nvPr/>
        </p:nvSpPr>
        <p:spPr bwMode="auto">
          <a:xfrm>
            <a:off x="2723751"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3" name="AutoShape 70"/>
          <p:cNvSpPr>
            <a:spLocks noChangeArrowheads="1"/>
          </p:cNvSpPr>
          <p:nvPr/>
        </p:nvSpPr>
        <p:spPr bwMode="auto">
          <a:xfrm>
            <a:off x="1116408"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4" name="AutoShape 71"/>
          <p:cNvSpPr>
            <a:spLocks noChangeArrowheads="1"/>
          </p:cNvSpPr>
          <p:nvPr/>
        </p:nvSpPr>
        <p:spPr bwMode="auto">
          <a:xfrm>
            <a:off x="1887933"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5" name="AutoShape 72"/>
          <p:cNvSpPr>
            <a:spLocks noChangeArrowheads="1"/>
          </p:cNvSpPr>
          <p:nvPr/>
        </p:nvSpPr>
        <p:spPr bwMode="auto">
          <a:xfrm>
            <a:off x="3495276"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6" name="AutoShape 73"/>
          <p:cNvSpPr>
            <a:spLocks noChangeArrowheads="1"/>
          </p:cNvSpPr>
          <p:nvPr/>
        </p:nvSpPr>
        <p:spPr bwMode="auto">
          <a:xfrm>
            <a:off x="5231208"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7" name="AutoShape 74"/>
          <p:cNvSpPr>
            <a:spLocks noChangeArrowheads="1"/>
          </p:cNvSpPr>
          <p:nvPr/>
        </p:nvSpPr>
        <p:spPr bwMode="auto">
          <a:xfrm>
            <a:off x="4331095"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8" name="AutoShape 75"/>
          <p:cNvSpPr>
            <a:spLocks noChangeArrowheads="1"/>
          </p:cNvSpPr>
          <p:nvPr/>
        </p:nvSpPr>
        <p:spPr bwMode="auto">
          <a:xfrm>
            <a:off x="6131320"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899" name="AutoShape 76"/>
          <p:cNvSpPr>
            <a:spLocks noChangeArrowheads="1"/>
          </p:cNvSpPr>
          <p:nvPr/>
        </p:nvSpPr>
        <p:spPr bwMode="auto">
          <a:xfrm>
            <a:off x="6967139" y="450677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00" name="Oval 77"/>
          <p:cNvSpPr>
            <a:spLocks noChangeArrowheads="1"/>
          </p:cNvSpPr>
          <p:nvPr/>
        </p:nvSpPr>
        <p:spPr bwMode="auto">
          <a:xfrm>
            <a:off x="6265859" y="4198402"/>
            <a:ext cx="342900" cy="344091"/>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1" name="Oval 78"/>
          <p:cNvSpPr>
            <a:spLocks noChangeArrowheads="1"/>
          </p:cNvSpPr>
          <p:nvPr/>
        </p:nvSpPr>
        <p:spPr bwMode="auto">
          <a:xfrm>
            <a:off x="3065459" y="4198402"/>
            <a:ext cx="342900" cy="344091"/>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2" name="Freeform 80"/>
          <p:cNvSpPr>
            <a:spLocks noChangeArrowheads="1"/>
          </p:cNvSpPr>
          <p:nvPr/>
        </p:nvSpPr>
        <p:spPr bwMode="auto">
          <a:xfrm>
            <a:off x="6581377" y="1439724"/>
            <a:ext cx="897731" cy="1824038"/>
          </a:xfrm>
          <a:custGeom>
            <a:avLst/>
            <a:gdLst>
              <a:gd name="T0" fmla="*/ 631 w 631"/>
              <a:gd name="T1" fmla="*/ 0 h 1272"/>
              <a:gd name="T2" fmla="*/ 0 w 631"/>
              <a:gd name="T3" fmla="*/ 1272 h 1272"/>
              <a:gd name="T4" fmla="*/ 0 60000 65536"/>
              <a:gd name="T5" fmla="*/ 0 60000 65536"/>
              <a:gd name="T6" fmla="*/ 0 w 631"/>
              <a:gd name="T7" fmla="*/ 0 h 1272"/>
              <a:gd name="T8" fmla="*/ 631 w 631"/>
              <a:gd name="T9" fmla="*/ 1272 h 1272"/>
            </a:gdLst>
            <a:ahLst/>
            <a:cxnLst>
              <a:cxn ang="T4">
                <a:pos x="T0" y="T1"/>
              </a:cxn>
              <a:cxn ang="T5">
                <a:pos x="T2" y="T3"/>
              </a:cxn>
            </a:cxnLst>
            <a:rect l="T6" t="T7" r="T8" b="T9"/>
            <a:pathLst>
              <a:path w="631" h="1272">
                <a:moveTo>
                  <a:pt x="631" y="0"/>
                </a:moveTo>
                <a:lnTo>
                  <a:pt x="0" y="1272"/>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3" name="Line 82"/>
          <p:cNvSpPr>
            <a:spLocks noChangeShapeType="1"/>
          </p:cNvSpPr>
          <p:nvPr/>
        </p:nvSpPr>
        <p:spPr bwMode="auto">
          <a:xfrm flipH="1">
            <a:off x="4370386" y="1348046"/>
            <a:ext cx="251222" cy="419100"/>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4" name="Line 83"/>
          <p:cNvSpPr>
            <a:spLocks noChangeShapeType="1"/>
          </p:cNvSpPr>
          <p:nvPr/>
        </p:nvSpPr>
        <p:spPr bwMode="auto">
          <a:xfrm flipH="1">
            <a:off x="4391815" y="1371859"/>
            <a:ext cx="396479" cy="707231"/>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5" name="Line 84"/>
          <p:cNvSpPr>
            <a:spLocks noChangeShapeType="1"/>
          </p:cNvSpPr>
          <p:nvPr/>
        </p:nvSpPr>
        <p:spPr bwMode="auto">
          <a:xfrm flipH="1">
            <a:off x="4370385" y="1368288"/>
            <a:ext cx="597694" cy="1077515"/>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6" name="Line 85"/>
          <p:cNvSpPr>
            <a:spLocks noChangeShapeType="1"/>
          </p:cNvSpPr>
          <p:nvPr/>
        </p:nvSpPr>
        <p:spPr bwMode="auto">
          <a:xfrm flipH="1">
            <a:off x="4370385" y="1377811"/>
            <a:ext cx="789385" cy="1557338"/>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7" name="Line 86"/>
          <p:cNvSpPr>
            <a:spLocks noChangeShapeType="1"/>
          </p:cNvSpPr>
          <p:nvPr/>
        </p:nvSpPr>
        <p:spPr bwMode="auto">
          <a:xfrm flipH="1">
            <a:off x="4494210" y="1362333"/>
            <a:ext cx="845344" cy="1652588"/>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8" name="Line 87"/>
          <p:cNvSpPr>
            <a:spLocks noChangeShapeType="1"/>
          </p:cNvSpPr>
          <p:nvPr/>
        </p:nvSpPr>
        <p:spPr bwMode="auto">
          <a:xfrm flipH="1">
            <a:off x="4746623" y="1359953"/>
            <a:ext cx="798910" cy="1654969"/>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09" name="Line 88"/>
          <p:cNvSpPr>
            <a:spLocks noChangeShapeType="1"/>
          </p:cNvSpPr>
          <p:nvPr/>
        </p:nvSpPr>
        <p:spPr bwMode="auto">
          <a:xfrm flipH="1">
            <a:off x="4932360" y="1356382"/>
            <a:ext cx="817960" cy="1658540"/>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0" name="Line 89"/>
          <p:cNvSpPr>
            <a:spLocks noChangeShapeType="1"/>
          </p:cNvSpPr>
          <p:nvPr/>
        </p:nvSpPr>
        <p:spPr bwMode="auto">
          <a:xfrm flipH="1">
            <a:off x="5145482" y="1367096"/>
            <a:ext cx="809625" cy="1647825"/>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1" name="Line 90"/>
          <p:cNvSpPr>
            <a:spLocks noChangeShapeType="1"/>
          </p:cNvSpPr>
          <p:nvPr/>
        </p:nvSpPr>
        <p:spPr bwMode="auto">
          <a:xfrm flipH="1">
            <a:off x="5328839" y="1364714"/>
            <a:ext cx="831056" cy="1701404"/>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2" name="Line 91"/>
          <p:cNvSpPr>
            <a:spLocks noChangeShapeType="1"/>
          </p:cNvSpPr>
          <p:nvPr/>
        </p:nvSpPr>
        <p:spPr bwMode="auto">
          <a:xfrm flipH="1">
            <a:off x="5481239" y="1362334"/>
            <a:ext cx="896540" cy="1703785"/>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3" name="Line 92"/>
          <p:cNvSpPr>
            <a:spLocks noChangeShapeType="1"/>
          </p:cNvSpPr>
          <p:nvPr/>
        </p:nvSpPr>
        <p:spPr bwMode="auto">
          <a:xfrm flipH="1">
            <a:off x="5955108" y="1359952"/>
            <a:ext cx="848915" cy="1706166"/>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4" name="Line 93"/>
          <p:cNvSpPr>
            <a:spLocks noChangeShapeType="1"/>
          </p:cNvSpPr>
          <p:nvPr/>
        </p:nvSpPr>
        <p:spPr bwMode="auto">
          <a:xfrm flipH="1">
            <a:off x="5656259" y="1357572"/>
            <a:ext cx="925116" cy="1765697"/>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5" name="Freeform 94"/>
          <p:cNvSpPr>
            <a:spLocks noChangeArrowheads="1"/>
          </p:cNvSpPr>
          <p:nvPr/>
        </p:nvSpPr>
        <p:spPr bwMode="auto">
          <a:xfrm>
            <a:off x="6155133" y="1348047"/>
            <a:ext cx="896540" cy="1775222"/>
          </a:xfrm>
          <a:custGeom>
            <a:avLst/>
            <a:gdLst>
              <a:gd name="T0" fmla="*/ 442 w 442"/>
              <a:gd name="T1" fmla="*/ 0 h 899"/>
              <a:gd name="T2" fmla="*/ 0 w 442"/>
              <a:gd name="T3" fmla="*/ 899 h 899"/>
              <a:gd name="T4" fmla="*/ 0 60000 65536"/>
              <a:gd name="T5" fmla="*/ 0 60000 65536"/>
              <a:gd name="T6" fmla="*/ 0 w 442"/>
              <a:gd name="T7" fmla="*/ 0 h 899"/>
              <a:gd name="T8" fmla="*/ 442 w 442"/>
              <a:gd name="T9" fmla="*/ 899 h 899"/>
            </a:gdLst>
            <a:ahLst/>
            <a:cxnLst>
              <a:cxn ang="T4">
                <a:pos x="T0" y="T1"/>
              </a:cxn>
              <a:cxn ang="T5">
                <a:pos x="T2" y="T3"/>
              </a:cxn>
            </a:cxnLst>
            <a:rect l="T6" t="T7" r="T8" b="T9"/>
            <a:pathLst>
              <a:path w="442" h="899">
                <a:moveTo>
                  <a:pt x="442" y="0"/>
                </a:moveTo>
                <a:lnTo>
                  <a:pt x="0" y="899"/>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6" name="Freeform 95"/>
          <p:cNvSpPr>
            <a:spLocks noChangeArrowheads="1"/>
          </p:cNvSpPr>
          <p:nvPr/>
        </p:nvSpPr>
        <p:spPr bwMode="auto">
          <a:xfrm>
            <a:off x="6400400" y="1377813"/>
            <a:ext cx="847725" cy="1745456"/>
          </a:xfrm>
          <a:custGeom>
            <a:avLst/>
            <a:gdLst>
              <a:gd name="T0" fmla="*/ 400 w 400"/>
              <a:gd name="T1" fmla="*/ 0 h 813"/>
              <a:gd name="T2" fmla="*/ 0 w 400"/>
              <a:gd name="T3" fmla="*/ 813 h 813"/>
              <a:gd name="T4" fmla="*/ 0 60000 65536"/>
              <a:gd name="T5" fmla="*/ 0 60000 65536"/>
              <a:gd name="T6" fmla="*/ 0 w 400"/>
              <a:gd name="T7" fmla="*/ 0 h 813"/>
              <a:gd name="T8" fmla="*/ 400 w 400"/>
              <a:gd name="T9" fmla="*/ 813 h 813"/>
            </a:gdLst>
            <a:ahLst/>
            <a:cxnLst>
              <a:cxn ang="T4">
                <a:pos x="T0" y="T1"/>
              </a:cxn>
              <a:cxn ang="T5">
                <a:pos x="T2" y="T3"/>
              </a:cxn>
            </a:cxnLst>
            <a:rect l="T6" t="T7" r="T8" b="T9"/>
            <a:pathLst>
              <a:path w="400" h="813">
                <a:moveTo>
                  <a:pt x="400" y="0"/>
                </a:moveTo>
                <a:lnTo>
                  <a:pt x="0" y="813"/>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7" name="Freeform 96"/>
          <p:cNvSpPr>
            <a:spLocks noChangeArrowheads="1"/>
          </p:cNvSpPr>
          <p:nvPr/>
        </p:nvSpPr>
        <p:spPr bwMode="auto">
          <a:xfrm>
            <a:off x="6786164" y="1596887"/>
            <a:ext cx="826294" cy="1666875"/>
          </a:xfrm>
          <a:custGeom>
            <a:avLst/>
            <a:gdLst>
              <a:gd name="T0" fmla="*/ 704 w 704"/>
              <a:gd name="T1" fmla="*/ 0 h 1424"/>
              <a:gd name="T2" fmla="*/ 0 w 704"/>
              <a:gd name="T3" fmla="*/ 1424 h 1424"/>
              <a:gd name="T4" fmla="*/ 0 60000 65536"/>
              <a:gd name="T5" fmla="*/ 0 60000 65536"/>
              <a:gd name="T6" fmla="*/ 0 w 704"/>
              <a:gd name="T7" fmla="*/ 0 h 1424"/>
              <a:gd name="T8" fmla="*/ 704 w 704"/>
              <a:gd name="T9" fmla="*/ 1424 h 1424"/>
            </a:gdLst>
            <a:ahLst/>
            <a:cxnLst>
              <a:cxn ang="T4">
                <a:pos x="T0" y="T1"/>
              </a:cxn>
              <a:cxn ang="T5">
                <a:pos x="T2" y="T3"/>
              </a:cxn>
            </a:cxnLst>
            <a:rect l="T6" t="T7" r="T8" b="T9"/>
            <a:pathLst>
              <a:path w="704" h="1424">
                <a:moveTo>
                  <a:pt x="704" y="0"/>
                </a:moveTo>
                <a:lnTo>
                  <a:pt x="0" y="1424"/>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8" name="Freeform 97"/>
          <p:cNvSpPr>
            <a:spLocks noChangeArrowheads="1"/>
          </p:cNvSpPr>
          <p:nvPr/>
        </p:nvSpPr>
        <p:spPr bwMode="auto">
          <a:xfrm>
            <a:off x="6996903" y="1867158"/>
            <a:ext cx="690563" cy="1453754"/>
          </a:xfrm>
          <a:custGeom>
            <a:avLst/>
            <a:gdLst>
              <a:gd name="T0" fmla="*/ 567 w 567"/>
              <a:gd name="T1" fmla="*/ 0 h 1165"/>
              <a:gd name="T2" fmla="*/ 0 w 567"/>
              <a:gd name="T3" fmla="*/ 1165 h 1165"/>
              <a:gd name="T4" fmla="*/ 0 60000 65536"/>
              <a:gd name="T5" fmla="*/ 0 60000 65536"/>
              <a:gd name="T6" fmla="*/ 0 w 567"/>
              <a:gd name="T7" fmla="*/ 0 h 1165"/>
              <a:gd name="T8" fmla="*/ 567 w 567"/>
              <a:gd name="T9" fmla="*/ 1165 h 1165"/>
            </a:gdLst>
            <a:ahLst/>
            <a:cxnLst>
              <a:cxn ang="T4">
                <a:pos x="T0" y="T1"/>
              </a:cxn>
              <a:cxn ang="T5">
                <a:pos x="T2" y="T3"/>
              </a:cxn>
            </a:cxnLst>
            <a:rect l="T6" t="T7" r="T8" b="T9"/>
            <a:pathLst>
              <a:path w="567" h="1165">
                <a:moveTo>
                  <a:pt x="567" y="0"/>
                </a:moveTo>
                <a:lnTo>
                  <a:pt x="0" y="1165"/>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19" name="Line 98"/>
          <p:cNvSpPr>
            <a:spLocks noChangeShapeType="1"/>
          </p:cNvSpPr>
          <p:nvPr/>
        </p:nvSpPr>
        <p:spPr bwMode="auto">
          <a:xfrm flipH="1">
            <a:off x="7267177" y="2445803"/>
            <a:ext cx="372665" cy="736997"/>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0" name="Freeform 100"/>
          <p:cNvSpPr>
            <a:spLocks noChangeArrowheads="1"/>
          </p:cNvSpPr>
          <p:nvPr/>
        </p:nvSpPr>
        <p:spPr bwMode="auto">
          <a:xfrm>
            <a:off x="3263104" y="1409958"/>
            <a:ext cx="897731" cy="1824038"/>
          </a:xfrm>
          <a:custGeom>
            <a:avLst/>
            <a:gdLst>
              <a:gd name="T0" fmla="*/ 631 w 631"/>
              <a:gd name="T1" fmla="*/ 0 h 1272"/>
              <a:gd name="T2" fmla="*/ 0 w 631"/>
              <a:gd name="T3" fmla="*/ 1272 h 1272"/>
              <a:gd name="T4" fmla="*/ 0 60000 65536"/>
              <a:gd name="T5" fmla="*/ 0 60000 65536"/>
              <a:gd name="T6" fmla="*/ 0 w 631"/>
              <a:gd name="T7" fmla="*/ 0 h 1272"/>
              <a:gd name="T8" fmla="*/ 631 w 631"/>
              <a:gd name="T9" fmla="*/ 1272 h 1272"/>
            </a:gdLst>
            <a:ahLst/>
            <a:cxnLst>
              <a:cxn ang="T4">
                <a:pos x="T0" y="T1"/>
              </a:cxn>
              <a:cxn ang="T5">
                <a:pos x="T2" y="T3"/>
              </a:cxn>
            </a:cxnLst>
            <a:rect l="T6" t="T7" r="T8" b="T9"/>
            <a:pathLst>
              <a:path w="631" h="1272">
                <a:moveTo>
                  <a:pt x="631" y="0"/>
                </a:moveTo>
                <a:lnTo>
                  <a:pt x="0" y="1272"/>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1" name="Line 102"/>
          <p:cNvSpPr>
            <a:spLocks noChangeShapeType="1"/>
          </p:cNvSpPr>
          <p:nvPr/>
        </p:nvSpPr>
        <p:spPr bwMode="auto">
          <a:xfrm flipH="1">
            <a:off x="1052113" y="1318280"/>
            <a:ext cx="251222" cy="419100"/>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2" name="Line 103"/>
          <p:cNvSpPr>
            <a:spLocks noChangeShapeType="1"/>
          </p:cNvSpPr>
          <p:nvPr/>
        </p:nvSpPr>
        <p:spPr bwMode="auto">
          <a:xfrm flipH="1">
            <a:off x="1073545" y="1342094"/>
            <a:ext cx="396478" cy="707231"/>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3" name="Line 104"/>
          <p:cNvSpPr>
            <a:spLocks noChangeShapeType="1"/>
          </p:cNvSpPr>
          <p:nvPr/>
        </p:nvSpPr>
        <p:spPr bwMode="auto">
          <a:xfrm flipH="1">
            <a:off x="1052114" y="1338521"/>
            <a:ext cx="597694" cy="1077516"/>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4" name="Line 105"/>
          <p:cNvSpPr>
            <a:spLocks noChangeShapeType="1"/>
          </p:cNvSpPr>
          <p:nvPr/>
        </p:nvSpPr>
        <p:spPr bwMode="auto">
          <a:xfrm flipH="1">
            <a:off x="1052113" y="1348045"/>
            <a:ext cx="789384" cy="1557338"/>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5" name="Line 106"/>
          <p:cNvSpPr>
            <a:spLocks noChangeShapeType="1"/>
          </p:cNvSpPr>
          <p:nvPr/>
        </p:nvSpPr>
        <p:spPr bwMode="auto">
          <a:xfrm flipH="1">
            <a:off x="1175939" y="1332568"/>
            <a:ext cx="845344" cy="1652588"/>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6" name="Line 107"/>
          <p:cNvSpPr>
            <a:spLocks noChangeShapeType="1"/>
          </p:cNvSpPr>
          <p:nvPr/>
        </p:nvSpPr>
        <p:spPr bwMode="auto">
          <a:xfrm flipH="1">
            <a:off x="1428350" y="1330188"/>
            <a:ext cx="798909" cy="1654969"/>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7" name="Line 108"/>
          <p:cNvSpPr>
            <a:spLocks noChangeShapeType="1"/>
          </p:cNvSpPr>
          <p:nvPr/>
        </p:nvSpPr>
        <p:spPr bwMode="auto">
          <a:xfrm flipH="1">
            <a:off x="1614088" y="1326614"/>
            <a:ext cx="817959" cy="1658541"/>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8" name="Line 109"/>
          <p:cNvSpPr>
            <a:spLocks noChangeShapeType="1"/>
          </p:cNvSpPr>
          <p:nvPr/>
        </p:nvSpPr>
        <p:spPr bwMode="auto">
          <a:xfrm flipH="1">
            <a:off x="1827209" y="1337330"/>
            <a:ext cx="809625" cy="1647825"/>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29" name="Line 110"/>
          <p:cNvSpPr>
            <a:spLocks noChangeShapeType="1"/>
          </p:cNvSpPr>
          <p:nvPr/>
        </p:nvSpPr>
        <p:spPr bwMode="auto">
          <a:xfrm flipH="1">
            <a:off x="2010567" y="1334950"/>
            <a:ext cx="831056" cy="1701403"/>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0" name="Line 111"/>
          <p:cNvSpPr>
            <a:spLocks noChangeShapeType="1"/>
          </p:cNvSpPr>
          <p:nvPr/>
        </p:nvSpPr>
        <p:spPr bwMode="auto">
          <a:xfrm flipH="1">
            <a:off x="2162966" y="1332568"/>
            <a:ext cx="896541" cy="1703784"/>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1" name="Line 112"/>
          <p:cNvSpPr>
            <a:spLocks noChangeShapeType="1"/>
          </p:cNvSpPr>
          <p:nvPr/>
        </p:nvSpPr>
        <p:spPr bwMode="auto">
          <a:xfrm flipH="1">
            <a:off x="2636834" y="1330188"/>
            <a:ext cx="848916" cy="1706165"/>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2" name="Line 113"/>
          <p:cNvSpPr>
            <a:spLocks noChangeShapeType="1"/>
          </p:cNvSpPr>
          <p:nvPr/>
        </p:nvSpPr>
        <p:spPr bwMode="auto">
          <a:xfrm flipH="1">
            <a:off x="2337989" y="1327805"/>
            <a:ext cx="925115" cy="1765697"/>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3" name="Freeform 114"/>
          <p:cNvSpPr>
            <a:spLocks noChangeArrowheads="1"/>
          </p:cNvSpPr>
          <p:nvPr/>
        </p:nvSpPr>
        <p:spPr bwMode="auto">
          <a:xfrm>
            <a:off x="2836859" y="1318280"/>
            <a:ext cx="896541" cy="1775222"/>
          </a:xfrm>
          <a:custGeom>
            <a:avLst/>
            <a:gdLst>
              <a:gd name="T0" fmla="*/ 442 w 442"/>
              <a:gd name="T1" fmla="*/ 0 h 899"/>
              <a:gd name="T2" fmla="*/ 0 w 442"/>
              <a:gd name="T3" fmla="*/ 899 h 899"/>
              <a:gd name="T4" fmla="*/ 0 60000 65536"/>
              <a:gd name="T5" fmla="*/ 0 60000 65536"/>
              <a:gd name="T6" fmla="*/ 0 w 442"/>
              <a:gd name="T7" fmla="*/ 0 h 899"/>
              <a:gd name="T8" fmla="*/ 442 w 442"/>
              <a:gd name="T9" fmla="*/ 899 h 899"/>
            </a:gdLst>
            <a:ahLst/>
            <a:cxnLst>
              <a:cxn ang="T4">
                <a:pos x="T0" y="T1"/>
              </a:cxn>
              <a:cxn ang="T5">
                <a:pos x="T2" y="T3"/>
              </a:cxn>
            </a:cxnLst>
            <a:rect l="T6" t="T7" r="T8" b="T9"/>
            <a:pathLst>
              <a:path w="442" h="899">
                <a:moveTo>
                  <a:pt x="442" y="0"/>
                </a:moveTo>
                <a:lnTo>
                  <a:pt x="0" y="899"/>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4" name="Freeform 115"/>
          <p:cNvSpPr>
            <a:spLocks noChangeArrowheads="1"/>
          </p:cNvSpPr>
          <p:nvPr/>
        </p:nvSpPr>
        <p:spPr bwMode="auto">
          <a:xfrm>
            <a:off x="3082128" y="1348047"/>
            <a:ext cx="847725" cy="1745456"/>
          </a:xfrm>
          <a:custGeom>
            <a:avLst/>
            <a:gdLst>
              <a:gd name="T0" fmla="*/ 400 w 400"/>
              <a:gd name="T1" fmla="*/ 0 h 813"/>
              <a:gd name="T2" fmla="*/ 0 w 400"/>
              <a:gd name="T3" fmla="*/ 813 h 813"/>
              <a:gd name="T4" fmla="*/ 0 60000 65536"/>
              <a:gd name="T5" fmla="*/ 0 60000 65536"/>
              <a:gd name="T6" fmla="*/ 0 w 400"/>
              <a:gd name="T7" fmla="*/ 0 h 813"/>
              <a:gd name="T8" fmla="*/ 400 w 400"/>
              <a:gd name="T9" fmla="*/ 813 h 813"/>
            </a:gdLst>
            <a:ahLst/>
            <a:cxnLst>
              <a:cxn ang="T4">
                <a:pos x="T0" y="T1"/>
              </a:cxn>
              <a:cxn ang="T5">
                <a:pos x="T2" y="T3"/>
              </a:cxn>
            </a:cxnLst>
            <a:rect l="T6" t="T7" r="T8" b="T9"/>
            <a:pathLst>
              <a:path w="400" h="813">
                <a:moveTo>
                  <a:pt x="400" y="0"/>
                </a:moveTo>
                <a:lnTo>
                  <a:pt x="0" y="813"/>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5" name="Freeform 116"/>
          <p:cNvSpPr>
            <a:spLocks noChangeArrowheads="1"/>
          </p:cNvSpPr>
          <p:nvPr/>
        </p:nvSpPr>
        <p:spPr bwMode="auto">
          <a:xfrm>
            <a:off x="3467892" y="1567121"/>
            <a:ext cx="826294" cy="1666875"/>
          </a:xfrm>
          <a:custGeom>
            <a:avLst/>
            <a:gdLst>
              <a:gd name="T0" fmla="*/ 704 w 704"/>
              <a:gd name="T1" fmla="*/ 0 h 1424"/>
              <a:gd name="T2" fmla="*/ 0 w 704"/>
              <a:gd name="T3" fmla="*/ 1424 h 1424"/>
              <a:gd name="T4" fmla="*/ 0 60000 65536"/>
              <a:gd name="T5" fmla="*/ 0 60000 65536"/>
              <a:gd name="T6" fmla="*/ 0 w 704"/>
              <a:gd name="T7" fmla="*/ 0 h 1424"/>
              <a:gd name="T8" fmla="*/ 704 w 704"/>
              <a:gd name="T9" fmla="*/ 1424 h 1424"/>
            </a:gdLst>
            <a:ahLst/>
            <a:cxnLst>
              <a:cxn ang="T4">
                <a:pos x="T0" y="T1"/>
              </a:cxn>
              <a:cxn ang="T5">
                <a:pos x="T2" y="T3"/>
              </a:cxn>
            </a:cxnLst>
            <a:rect l="T6" t="T7" r="T8" b="T9"/>
            <a:pathLst>
              <a:path w="704" h="1424">
                <a:moveTo>
                  <a:pt x="704" y="0"/>
                </a:moveTo>
                <a:lnTo>
                  <a:pt x="0" y="1424"/>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6" name="Freeform 117"/>
          <p:cNvSpPr>
            <a:spLocks noChangeArrowheads="1"/>
          </p:cNvSpPr>
          <p:nvPr/>
        </p:nvSpPr>
        <p:spPr bwMode="auto">
          <a:xfrm>
            <a:off x="3678631" y="1837394"/>
            <a:ext cx="690563" cy="1453753"/>
          </a:xfrm>
          <a:custGeom>
            <a:avLst/>
            <a:gdLst>
              <a:gd name="T0" fmla="*/ 567 w 567"/>
              <a:gd name="T1" fmla="*/ 0 h 1165"/>
              <a:gd name="T2" fmla="*/ 0 w 567"/>
              <a:gd name="T3" fmla="*/ 1165 h 1165"/>
              <a:gd name="T4" fmla="*/ 0 60000 65536"/>
              <a:gd name="T5" fmla="*/ 0 60000 65536"/>
              <a:gd name="T6" fmla="*/ 0 w 567"/>
              <a:gd name="T7" fmla="*/ 0 h 1165"/>
              <a:gd name="T8" fmla="*/ 567 w 567"/>
              <a:gd name="T9" fmla="*/ 1165 h 1165"/>
            </a:gdLst>
            <a:ahLst/>
            <a:cxnLst>
              <a:cxn ang="T4">
                <a:pos x="T0" y="T1"/>
              </a:cxn>
              <a:cxn ang="T5">
                <a:pos x="T2" y="T3"/>
              </a:cxn>
            </a:cxnLst>
            <a:rect l="T6" t="T7" r="T8" b="T9"/>
            <a:pathLst>
              <a:path w="567" h="1165">
                <a:moveTo>
                  <a:pt x="567" y="0"/>
                </a:moveTo>
                <a:lnTo>
                  <a:pt x="0" y="1165"/>
                </a:lnTo>
              </a:path>
            </a:pathLst>
          </a:cu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7" name="Line 118"/>
          <p:cNvSpPr>
            <a:spLocks noChangeShapeType="1"/>
          </p:cNvSpPr>
          <p:nvPr/>
        </p:nvSpPr>
        <p:spPr bwMode="auto">
          <a:xfrm flipH="1">
            <a:off x="3948903" y="2416036"/>
            <a:ext cx="372666" cy="736997"/>
          </a:xfrm>
          <a:prstGeom prst="line">
            <a:avLst/>
          </a:prstGeom>
          <a:noFill/>
          <a:ln w="12700">
            <a:solidFill>
              <a:srgbClr val="80808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38" name="Freeform 121"/>
          <p:cNvSpPr>
            <a:spLocks/>
          </p:cNvSpPr>
          <p:nvPr/>
        </p:nvSpPr>
        <p:spPr bwMode="auto">
          <a:xfrm rot="10800000">
            <a:off x="6986188" y="2462471"/>
            <a:ext cx="361950" cy="67866"/>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39" name="Freeform 122"/>
          <p:cNvSpPr>
            <a:spLocks/>
          </p:cNvSpPr>
          <p:nvPr/>
        </p:nvSpPr>
        <p:spPr bwMode="auto">
          <a:xfrm rot="10800000">
            <a:off x="6948088" y="2511287"/>
            <a:ext cx="400050" cy="66675"/>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0" name="Freeform 123"/>
          <p:cNvSpPr>
            <a:spLocks/>
          </p:cNvSpPr>
          <p:nvPr/>
        </p:nvSpPr>
        <p:spPr bwMode="auto">
          <a:xfrm>
            <a:off x="5146673" y="2342218"/>
            <a:ext cx="507206" cy="22264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1" name="Freeform 125"/>
          <p:cNvSpPr>
            <a:spLocks/>
          </p:cNvSpPr>
          <p:nvPr/>
        </p:nvSpPr>
        <p:spPr bwMode="auto">
          <a:xfrm>
            <a:off x="5905100" y="2511288"/>
            <a:ext cx="932259" cy="67865"/>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2" name="Freeform 126"/>
          <p:cNvSpPr>
            <a:spLocks/>
          </p:cNvSpPr>
          <p:nvPr/>
        </p:nvSpPr>
        <p:spPr bwMode="auto">
          <a:xfrm>
            <a:off x="5905100" y="2464852"/>
            <a:ext cx="1028700" cy="66675"/>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3" name="Freeform 128"/>
          <p:cNvSpPr>
            <a:spLocks/>
          </p:cNvSpPr>
          <p:nvPr/>
        </p:nvSpPr>
        <p:spPr bwMode="auto">
          <a:xfrm>
            <a:off x="4953790" y="2186245"/>
            <a:ext cx="2130029" cy="80963"/>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4" name="Freeform 129"/>
          <p:cNvSpPr>
            <a:spLocks/>
          </p:cNvSpPr>
          <p:nvPr/>
        </p:nvSpPr>
        <p:spPr bwMode="auto">
          <a:xfrm>
            <a:off x="4953792" y="2129097"/>
            <a:ext cx="2351485" cy="79772"/>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5" name="Freeform 130"/>
          <p:cNvSpPr>
            <a:spLocks/>
          </p:cNvSpPr>
          <p:nvPr/>
        </p:nvSpPr>
        <p:spPr bwMode="auto">
          <a:xfrm rot="-10610205">
            <a:off x="6147989" y="2464853"/>
            <a:ext cx="345281" cy="273844"/>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46" name="Freeform 132"/>
          <p:cNvSpPr>
            <a:spLocks/>
          </p:cNvSpPr>
          <p:nvPr/>
        </p:nvSpPr>
        <p:spPr bwMode="auto">
          <a:xfrm>
            <a:off x="5113336" y="1325425"/>
            <a:ext cx="689372" cy="853678"/>
          </a:xfrm>
          <a:custGeom>
            <a:avLst/>
            <a:gdLst>
              <a:gd name="T0" fmla="*/ 0 w 579"/>
              <a:gd name="T1" fmla="*/ 0 h 717"/>
              <a:gd name="T2" fmla="*/ 87 w 579"/>
              <a:gd name="T3" fmla="*/ 117 h 717"/>
              <a:gd name="T4" fmla="*/ 58 w 579"/>
              <a:gd name="T5" fmla="*/ 205 h 717"/>
              <a:gd name="T6" fmla="*/ 161 w 579"/>
              <a:gd name="T7" fmla="*/ 292 h 717"/>
              <a:gd name="T8" fmla="*/ 263 w 579"/>
              <a:gd name="T9" fmla="*/ 395 h 717"/>
              <a:gd name="T10" fmla="*/ 278 w 579"/>
              <a:gd name="T11" fmla="*/ 468 h 717"/>
              <a:gd name="T12" fmla="*/ 365 w 579"/>
              <a:gd name="T13" fmla="*/ 439 h 717"/>
              <a:gd name="T14" fmla="*/ 439 w 579"/>
              <a:gd name="T15" fmla="*/ 497 h 717"/>
              <a:gd name="T16" fmla="*/ 482 w 579"/>
              <a:gd name="T17" fmla="*/ 556 h 717"/>
              <a:gd name="T18" fmla="*/ 526 w 579"/>
              <a:gd name="T19" fmla="*/ 570 h 717"/>
              <a:gd name="T20" fmla="*/ 526 w 579"/>
              <a:gd name="T21" fmla="*/ 717 h 7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9"/>
              <a:gd name="T34" fmla="*/ 0 h 717"/>
              <a:gd name="T35" fmla="*/ 579 w 579"/>
              <a:gd name="T36" fmla="*/ 717 h 7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9" h="717">
                <a:moveTo>
                  <a:pt x="0" y="0"/>
                </a:moveTo>
                <a:cubicBezTo>
                  <a:pt x="40" y="60"/>
                  <a:pt x="66" y="50"/>
                  <a:pt x="87" y="117"/>
                </a:cubicBezTo>
                <a:cubicBezTo>
                  <a:pt x="77" y="146"/>
                  <a:pt x="68" y="176"/>
                  <a:pt x="58" y="205"/>
                </a:cubicBezTo>
                <a:cubicBezTo>
                  <a:pt x="46" y="241"/>
                  <a:pt x="140" y="285"/>
                  <a:pt x="161" y="292"/>
                </a:cubicBezTo>
                <a:cubicBezTo>
                  <a:pt x="198" y="330"/>
                  <a:pt x="233" y="350"/>
                  <a:pt x="263" y="395"/>
                </a:cubicBezTo>
                <a:cubicBezTo>
                  <a:pt x="268" y="419"/>
                  <a:pt x="255" y="458"/>
                  <a:pt x="278" y="468"/>
                </a:cubicBezTo>
                <a:cubicBezTo>
                  <a:pt x="306" y="480"/>
                  <a:pt x="365" y="439"/>
                  <a:pt x="365" y="439"/>
                </a:cubicBezTo>
                <a:cubicBezTo>
                  <a:pt x="397" y="460"/>
                  <a:pt x="415" y="468"/>
                  <a:pt x="439" y="497"/>
                </a:cubicBezTo>
                <a:cubicBezTo>
                  <a:pt x="455" y="516"/>
                  <a:pt x="463" y="540"/>
                  <a:pt x="482" y="556"/>
                </a:cubicBezTo>
                <a:cubicBezTo>
                  <a:pt x="494" y="566"/>
                  <a:pt x="511" y="565"/>
                  <a:pt x="526" y="570"/>
                </a:cubicBezTo>
                <a:cubicBezTo>
                  <a:pt x="579" y="623"/>
                  <a:pt x="557" y="655"/>
                  <a:pt x="526" y="717"/>
                </a:cubicBezTo>
              </a:path>
            </a:pathLst>
          </a:custGeom>
          <a:noFill/>
          <a:ln w="38100">
            <a:solidFill>
              <a:srgbClr val="333333"/>
            </a:solidFill>
            <a:round/>
            <a:headEnd type="none" w="sm" len="sm"/>
            <a:tailEnd type="none" w="sm" len="sm"/>
          </a:ln>
        </p:spPr>
        <p:txBody>
          <a:bodyPr wrap="none" anchor="ctr"/>
          <a:lstStyle/>
          <a:p>
            <a:pPr defTabSz="342900"/>
            <a:endParaRPr lang="en-US" sz="1350">
              <a:solidFill>
                <a:prstClr val="black"/>
              </a:solidFill>
              <a:latin typeface="Trebuchet MS" panose="020B0603020202020204"/>
            </a:endParaRPr>
          </a:p>
        </p:txBody>
      </p:sp>
      <p:sp>
        <p:nvSpPr>
          <p:cNvPr id="77947" name="Freeform 133"/>
          <p:cNvSpPr>
            <a:spLocks/>
          </p:cNvSpPr>
          <p:nvPr/>
        </p:nvSpPr>
        <p:spPr bwMode="auto">
          <a:xfrm>
            <a:off x="6209902" y="1309946"/>
            <a:ext cx="554831" cy="885825"/>
          </a:xfrm>
          <a:custGeom>
            <a:avLst/>
            <a:gdLst>
              <a:gd name="T0" fmla="*/ 0 w 466"/>
              <a:gd name="T1" fmla="*/ 744 h 744"/>
              <a:gd name="T2" fmla="*/ 103 w 466"/>
              <a:gd name="T3" fmla="*/ 642 h 744"/>
              <a:gd name="T4" fmla="*/ 103 w 466"/>
              <a:gd name="T5" fmla="*/ 496 h 744"/>
              <a:gd name="T6" fmla="*/ 147 w 466"/>
              <a:gd name="T7" fmla="*/ 481 h 744"/>
              <a:gd name="T8" fmla="*/ 191 w 466"/>
              <a:gd name="T9" fmla="*/ 452 h 744"/>
              <a:gd name="T10" fmla="*/ 205 w 466"/>
              <a:gd name="T11" fmla="*/ 393 h 744"/>
              <a:gd name="T12" fmla="*/ 337 w 466"/>
              <a:gd name="T13" fmla="*/ 320 h 744"/>
              <a:gd name="T14" fmla="*/ 352 w 466"/>
              <a:gd name="T15" fmla="*/ 174 h 744"/>
              <a:gd name="T16" fmla="*/ 366 w 466"/>
              <a:gd name="T17" fmla="*/ 115 h 744"/>
              <a:gd name="T18" fmla="*/ 454 w 466"/>
              <a:gd name="T19" fmla="*/ 13 h 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6"/>
              <a:gd name="T31" fmla="*/ 0 h 744"/>
              <a:gd name="T32" fmla="*/ 466 w 466"/>
              <a:gd name="T33" fmla="*/ 744 h 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6" h="744">
                <a:moveTo>
                  <a:pt x="0" y="744"/>
                </a:moveTo>
                <a:cubicBezTo>
                  <a:pt x="20" y="685"/>
                  <a:pt x="44" y="662"/>
                  <a:pt x="103" y="642"/>
                </a:cubicBezTo>
                <a:cubicBezTo>
                  <a:pt x="85" y="588"/>
                  <a:pt x="69" y="564"/>
                  <a:pt x="103" y="496"/>
                </a:cubicBezTo>
                <a:cubicBezTo>
                  <a:pt x="110" y="482"/>
                  <a:pt x="133" y="488"/>
                  <a:pt x="147" y="481"/>
                </a:cubicBezTo>
                <a:cubicBezTo>
                  <a:pt x="163" y="473"/>
                  <a:pt x="176" y="462"/>
                  <a:pt x="191" y="452"/>
                </a:cubicBezTo>
                <a:cubicBezTo>
                  <a:pt x="196" y="432"/>
                  <a:pt x="194" y="410"/>
                  <a:pt x="205" y="393"/>
                </a:cubicBezTo>
                <a:cubicBezTo>
                  <a:pt x="220" y="371"/>
                  <a:pt x="310" y="337"/>
                  <a:pt x="337" y="320"/>
                </a:cubicBezTo>
                <a:cubicBezTo>
                  <a:pt x="385" y="248"/>
                  <a:pt x="392" y="254"/>
                  <a:pt x="352" y="174"/>
                </a:cubicBezTo>
                <a:cubicBezTo>
                  <a:pt x="357" y="154"/>
                  <a:pt x="353" y="130"/>
                  <a:pt x="366" y="115"/>
                </a:cubicBezTo>
                <a:cubicBezTo>
                  <a:pt x="466" y="0"/>
                  <a:pt x="454" y="113"/>
                  <a:pt x="454" y="13"/>
                </a:cubicBezTo>
              </a:path>
            </a:pathLst>
          </a:custGeom>
          <a:noFill/>
          <a:ln w="38100">
            <a:solidFill>
              <a:srgbClr val="333333"/>
            </a:solidFill>
            <a:round/>
            <a:headEnd type="none" w="sm" len="sm"/>
            <a:tailEnd type="none" w="sm" len="sm"/>
          </a:ln>
        </p:spPr>
        <p:txBody>
          <a:bodyPr wrap="none" anchor="ctr"/>
          <a:lstStyle/>
          <a:p>
            <a:pPr defTabSz="342900"/>
            <a:endParaRPr lang="en-US" sz="1350">
              <a:solidFill>
                <a:prstClr val="black"/>
              </a:solidFill>
              <a:latin typeface="Trebuchet MS" panose="020B0603020202020204"/>
            </a:endParaRPr>
          </a:p>
        </p:txBody>
      </p:sp>
      <p:sp>
        <p:nvSpPr>
          <p:cNvPr id="77948" name="Freeform 136"/>
          <p:cNvSpPr>
            <a:spLocks/>
          </p:cNvSpPr>
          <p:nvPr/>
        </p:nvSpPr>
        <p:spPr bwMode="auto">
          <a:xfrm>
            <a:off x="4054870" y="1321852"/>
            <a:ext cx="3625453" cy="2272904"/>
          </a:xfrm>
          <a:custGeom>
            <a:avLst/>
            <a:gdLst>
              <a:gd name="T0" fmla="*/ 0 w 3045"/>
              <a:gd name="T1" fmla="*/ 0 h 1909"/>
              <a:gd name="T2" fmla="*/ 27 w 3045"/>
              <a:gd name="T3" fmla="*/ 109 h 1909"/>
              <a:gd name="T4" fmla="*/ 0 w 3045"/>
              <a:gd name="T5" fmla="*/ 245 h 1909"/>
              <a:gd name="T6" fmla="*/ 63 w 3045"/>
              <a:gd name="T7" fmla="*/ 354 h 1909"/>
              <a:gd name="T8" fmla="*/ 109 w 3045"/>
              <a:gd name="T9" fmla="*/ 491 h 1909"/>
              <a:gd name="T10" fmla="*/ 136 w 3045"/>
              <a:gd name="T11" fmla="*/ 545 h 1909"/>
              <a:gd name="T12" fmla="*/ 154 w 3045"/>
              <a:gd name="T13" fmla="*/ 600 h 1909"/>
              <a:gd name="T14" fmla="*/ 163 w 3045"/>
              <a:gd name="T15" fmla="*/ 718 h 1909"/>
              <a:gd name="T16" fmla="*/ 163 w 3045"/>
              <a:gd name="T17" fmla="*/ 818 h 1909"/>
              <a:gd name="T18" fmla="*/ 282 w 3045"/>
              <a:gd name="T19" fmla="*/ 1173 h 1909"/>
              <a:gd name="T20" fmla="*/ 336 w 3045"/>
              <a:gd name="T21" fmla="*/ 1282 h 1909"/>
              <a:gd name="T22" fmla="*/ 354 w 3045"/>
              <a:gd name="T23" fmla="*/ 1400 h 1909"/>
              <a:gd name="T24" fmla="*/ 445 w 3045"/>
              <a:gd name="T25" fmla="*/ 1536 h 1909"/>
              <a:gd name="T26" fmla="*/ 654 w 3045"/>
              <a:gd name="T27" fmla="*/ 1609 h 1909"/>
              <a:gd name="T28" fmla="*/ 754 w 3045"/>
              <a:gd name="T29" fmla="*/ 1691 h 1909"/>
              <a:gd name="T30" fmla="*/ 882 w 3045"/>
              <a:gd name="T31" fmla="*/ 1682 h 1909"/>
              <a:gd name="T32" fmla="*/ 1045 w 3045"/>
              <a:gd name="T33" fmla="*/ 1636 h 1909"/>
              <a:gd name="T34" fmla="*/ 1100 w 3045"/>
              <a:gd name="T35" fmla="*/ 1655 h 1909"/>
              <a:gd name="T36" fmla="*/ 1163 w 3045"/>
              <a:gd name="T37" fmla="*/ 1764 h 1909"/>
              <a:gd name="T38" fmla="*/ 1200 w 3045"/>
              <a:gd name="T39" fmla="*/ 1782 h 1909"/>
              <a:gd name="T40" fmla="*/ 1509 w 3045"/>
              <a:gd name="T41" fmla="*/ 1873 h 1909"/>
              <a:gd name="T42" fmla="*/ 1654 w 3045"/>
              <a:gd name="T43" fmla="*/ 1764 h 1909"/>
              <a:gd name="T44" fmla="*/ 2009 w 3045"/>
              <a:gd name="T45" fmla="*/ 1818 h 1909"/>
              <a:gd name="T46" fmla="*/ 2136 w 3045"/>
              <a:gd name="T47" fmla="*/ 1800 h 1909"/>
              <a:gd name="T48" fmla="*/ 2200 w 3045"/>
              <a:gd name="T49" fmla="*/ 1791 h 1909"/>
              <a:gd name="T50" fmla="*/ 2354 w 3045"/>
              <a:gd name="T51" fmla="*/ 1791 h 1909"/>
              <a:gd name="T52" fmla="*/ 2472 w 3045"/>
              <a:gd name="T53" fmla="*/ 1736 h 1909"/>
              <a:gd name="T54" fmla="*/ 2654 w 3045"/>
              <a:gd name="T55" fmla="*/ 1755 h 1909"/>
              <a:gd name="T56" fmla="*/ 2709 w 3045"/>
              <a:gd name="T57" fmla="*/ 1782 h 1909"/>
              <a:gd name="T58" fmla="*/ 2836 w 3045"/>
              <a:gd name="T59" fmla="*/ 1827 h 1909"/>
              <a:gd name="T60" fmla="*/ 3045 w 3045"/>
              <a:gd name="T61" fmla="*/ 1909 h 19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45"/>
              <a:gd name="T94" fmla="*/ 0 h 1909"/>
              <a:gd name="T95" fmla="*/ 3045 w 3045"/>
              <a:gd name="T96" fmla="*/ 1909 h 19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45" h="1909">
                <a:moveTo>
                  <a:pt x="0" y="0"/>
                </a:moveTo>
                <a:cubicBezTo>
                  <a:pt x="12" y="36"/>
                  <a:pt x="18" y="72"/>
                  <a:pt x="27" y="109"/>
                </a:cubicBezTo>
                <a:cubicBezTo>
                  <a:pt x="12" y="154"/>
                  <a:pt x="7" y="198"/>
                  <a:pt x="0" y="245"/>
                </a:cubicBezTo>
                <a:cubicBezTo>
                  <a:pt x="14" y="287"/>
                  <a:pt x="44" y="311"/>
                  <a:pt x="63" y="354"/>
                </a:cubicBezTo>
                <a:cubicBezTo>
                  <a:pt x="83" y="400"/>
                  <a:pt x="85" y="447"/>
                  <a:pt x="109" y="491"/>
                </a:cubicBezTo>
                <a:cubicBezTo>
                  <a:pt x="119" y="509"/>
                  <a:pt x="128" y="526"/>
                  <a:pt x="136" y="545"/>
                </a:cubicBezTo>
                <a:cubicBezTo>
                  <a:pt x="143" y="563"/>
                  <a:pt x="154" y="600"/>
                  <a:pt x="154" y="600"/>
                </a:cubicBezTo>
                <a:cubicBezTo>
                  <a:pt x="160" y="642"/>
                  <a:pt x="176" y="679"/>
                  <a:pt x="163" y="718"/>
                </a:cubicBezTo>
                <a:cubicBezTo>
                  <a:pt x="195" y="879"/>
                  <a:pt x="152" y="635"/>
                  <a:pt x="163" y="818"/>
                </a:cubicBezTo>
                <a:cubicBezTo>
                  <a:pt x="171" y="948"/>
                  <a:pt x="210" y="1066"/>
                  <a:pt x="282" y="1173"/>
                </a:cubicBezTo>
                <a:cubicBezTo>
                  <a:pt x="293" y="1229"/>
                  <a:pt x="312" y="1232"/>
                  <a:pt x="336" y="1282"/>
                </a:cubicBezTo>
                <a:cubicBezTo>
                  <a:pt x="342" y="1321"/>
                  <a:pt x="348" y="1361"/>
                  <a:pt x="354" y="1400"/>
                </a:cubicBezTo>
                <a:cubicBezTo>
                  <a:pt x="366" y="1488"/>
                  <a:pt x="359" y="1519"/>
                  <a:pt x="445" y="1536"/>
                </a:cubicBezTo>
                <a:cubicBezTo>
                  <a:pt x="519" y="1586"/>
                  <a:pt x="568" y="1598"/>
                  <a:pt x="654" y="1609"/>
                </a:cubicBezTo>
                <a:cubicBezTo>
                  <a:pt x="689" y="1662"/>
                  <a:pt x="698" y="1672"/>
                  <a:pt x="754" y="1691"/>
                </a:cubicBezTo>
                <a:cubicBezTo>
                  <a:pt x="805" y="1681"/>
                  <a:pt x="831" y="1672"/>
                  <a:pt x="882" y="1682"/>
                </a:cubicBezTo>
                <a:cubicBezTo>
                  <a:pt x="948" y="1677"/>
                  <a:pt x="1009" y="1692"/>
                  <a:pt x="1045" y="1636"/>
                </a:cubicBezTo>
                <a:cubicBezTo>
                  <a:pt x="1063" y="1642"/>
                  <a:pt x="1094" y="1637"/>
                  <a:pt x="1100" y="1655"/>
                </a:cubicBezTo>
                <a:cubicBezTo>
                  <a:pt x="1107" y="1676"/>
                  <a:pt x="1149" y="1750"/>
                  <a:pt x="1163" y="1764"/>
                </a:cubicBezTo>
                <a:cubicBezTo>
                  <a:pt x="1173" y="1774"/>
                  <a:pt x="1188" y="1775"/>
                  <a:pt x="1200" y="1782"/>
                </a:cubicBezTo>
                <a:cubicBezTo>
                  <a:pt x="1290" y="1833"/>
                  <a:pt x="1407" y="1855"/>
                  <a:pt x="1509" y="1873"/>
                </a:cubicBezTo>
                <a:cubicBezTo>
                  <a:pt x="1553" y="1797"/>
                  <a:pt x="1565" y="1777"/>
                  <a:pt x="1654" y="1764"/>
                </a:cubicBezTo>
                <a:cubicBezTo>
                  <a:pt x="1772" y="1793"/>
                  <a:pt x="1891" y="1789"/>
                  <a:pt x="2009" y="1818"/>
                </a:cubicBezTo>
                <a:cubicBezTo>
                  <a:pt x="2051" y="1812"/>
                  <a:pt x="2094" y="1806"/>
                  <a:pt x="2136" y="1800"/>
                </a:cubicBezTo>
                <a:cubicBezTo>
                  <a:pt x="2157" y="1797"/>
                  <a:pt x="2200" y="1791"/>
                  <a:pt x="2200" y="1791"/>
                </a:cubicBezTo>
                <a:cubicBezTo>
                  <a:pt x="2258" y="1810"/>
                  <a:pt x="2296" y="1806"/>
                  <a:pt x="2354" y="1791"/>
                </a:cubicBezTo>
                <a:cubicBezTo>
                  <a:pt x="2399" y="1762"/>
                  <a:pt x="2424" y="1752"/>
                  <a:pt x="2472" y="1736"/>
                </a:cubicBezTo>
                <a:cubicBezTo>
                  <a:pt x="2486" y="1737"/>
                  <a:pt x="2625" y="1747"/>
                  <a:pt x="2654" y="1755"/>
                </a:cubicBezTo>
                <a:cubicBezTo>
                  <a:pt x="2674" y="1761"/>
                  <a:pt x="2690" y="1774"/>
                  <a:pt x="2709" y="1782"/>
                </a:cubicBezTo>
                <a:cubicBezTo>
                  <a:pt x="2751" y="1799"/>
                  <a:pt x="2794" y="1811"/>
                  <a:pt x="2836" y="1827"/>
                </a:cubicBezTo>
                <a:cubicBezTo>
                  <a:pt x="2906" y="1853"/>
                  <a:pt x="2967" y="1909"/>
                  <a:pt x="3045" y="1909"/>
                </a:cubicBezTo>
              </a:path>
            </a:pathLst>
          </a:custGeom>
          <a:solidFill>
            <a:srgbClr val="C3BAA7"/>
          </a:solidFill>
          <a:ln w="12700">
            <a:no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49" name="AutoShape 137"/>
          <p:cNvSpPr>
            <a:spLocks noChangeArrowheads="1"/>
          </p:cNvSpPr>
          <p:nvPr/>
        </p:nvSpPr>
        <p:spPr bwMode="auto">
          <a:xfrm rot="10800000">
            <a:off x="4037009" y="1324233"/>
            <a:ext cx="3657600" cy="2286000"/>
          </a:xfrm>
          <a:prstGeom prst="rtTriangle">
            <a:avLst/>
          </a:prstGeom>
          <a:solidFill>
            <a:srgbClr val="C3BAA7"/>
          </a:solidFill>
          <a:ln w="12700">
            <a:no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0" name="Rectangle 138"/>
          <p:cNvSpPr>
            <a:spLocks noChangeArrowheads="1"/>
          </p:cNvSpPr>
          <p:nvPr/>
        </p:nvSpPr>
        <p:spPr bwMode="auto">
          <a:xfrm>
            <a:off x="4865684" y="1407578"/>
            <a:ext cx="1932998" cy="298160"/>
          </a:xfrm>
          <a:prstGeom prst="rect">
            <a:avLst/>
          </a:prstGeom>
          <a:noFill/>
          <a:ln w="12700">
            <a:noFill/>
            <a:miter lim="800000"/>
            <a:headEnd/>
            <a:tailEnd/>
          </a:ln>
        </p:spPr>
        <p:txBody>
          <a:bodyPr wrap="square" lIns="67866" tIns="33338" rIns="67866" bIns="33338">
            <a:spAutoFit/>
          </a:bodyPr>
          <a:lstStyle/>
          <a:p>
            <a:pPr defTabSz="342900"/>
            <a:r>
              <a:rPr lang="en-US" sz="1500" b="1" dirty="0">
                <a:solidFill>
                  <a:srgbClr val="000000"/>
                </a:solidFill>
                <a:latin typeface="Trebuchet MS" panose="020B0603020202020204"/>
              </a:rPr>
              <a:t>Chloride-Free Patch</a:t>
            </a:r>
          </a:p>
        </p:txBody>
      </p:sp>
      <p:sp>
        <p:nvSpPr>
          <p:cNvPr id="77951" name="Rectangle 139"/>
          <p:cNvSpPr>
            <a:spLocks noChangeArrowheads="1"/>
          </p:cNvSpPr>
          <p:nvPr/>
        </p:nvSpPr>
        <p:spPr bwMode="auto">
          <a:xfrm>
            <a:off x="1052114" y="2199343"/>
            <a:ext cx="6612731" cy="323850"/>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2" name="AutoShape 140"/>
          <p:cNvSpPr>
            <a:spLocks noChangeArrowheads="1"/>
          </p:cNvSpPr>
          <p:nvPr/>
        </p:nvSpPr>
        <p:spPr bwMode="auto">
          <a:xfrm>
            <a:off x="2723751"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3" name="AutoShape 141"/>
          <p:cNvSpPr>
            <a:spLocks noChangeArrowheads="1"/>
          </p:cNvSpPr>
          <p:nvPr/>
        </p:nvSpPr>
        <p:spPr bwMode="auto">
          <a:xfrm>
            <a:off x="1116408"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4" name="AutoShape 142"/>
          <p:cNvSpPr>
            <a:spLocks noChangeArrowheads="1"/>
          </p:cNvSpPr>
          <p:nvPr/>
        </p:nvSpPr>
        <p:spPr bwMode="auto">
          <a:xfrm>
            <a:off x="1887933"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5" name="AutoShape 143"/>
          <p:cNvSpPr>
            <a:spLocks noChangeArrowheads="1"/>
          </p:cNvSpPr>
          <p:nvPr/>
        </p:nvSpPr>
        <p:spPr bwMode="auto">
          <a:xfrm>
            <a:off x="3495276"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6" name="AutoShape 144"/>
          <p:cNvSpPr>
            <a:spLocks noChangeArrowheads="1"/>
          </p:cNvSpPr>
          <p:nvPr/>
        </p:nvSpPr>
        <p:spPr bwMode="auto">
          <a:xfrm>
            <a:off x="5231208"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7" name="AutoShape 145"/>
          <p:cNvSpPr>
            <a:spLocks noChangeArrowheads="1"/>
          </p:cNvSpPr>
          <p:nvPr/>
        </p:nvSpPr>
        <p:spPr bwMode="auto">
          <a:xfrm>
            <a:off x="4331095"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8" name="AutoShape 146"/>
          <p:cNvSpPr>
            <a:spLocks noChangeArrowheads="1"/>
          </p:cNvSpPr>
          <p:nvPr/>
        </p:nvSpPr>
        <p:spPr bwMode="auto">
          <a:xfrm>
            <a:off x="6131320"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59" name="AutoShape 147"/>
          <p:cNvSpPr>
            <a:spLocks noChangeArrowheads="1"/>
          </p:cNvSpPr>
          <p:nvPr/>
        </p:nvSpPr>
        <p:spPr bwMode="auto">
          <a:xfrm>
            <a:off x="6967139" y="2163624"/>
            <a:ext cx="311944"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p>
            <a:pPr defTabSz="342900"/>
            <a:endParaRPr lang="en-US" sz="1350">
              <a:solidFill>
                <a:prstClr val="black"/>
              </a:solidFill>
              <a:latin typeface="Trebuchet MS" panose="020B0603020202020204"/>
            </a:endParaRPr>
          </a:p>
        </p:txBody>
      </p:sp>
      <p:sp>
        <p:nvSpPr>
          <p:cNvPr id="77960" name="Arc 149"/>
          <p:cNvSpPr>
            <a:spLocks/>
          </p:cNvSpPr>
          <p:nvPr/>
        </p:nvSpPr>
        <p:spPr bwMode="auto">
          <a:xfrm>
            <a:off x="6715916" y="2175530"/>
            <a:ext cx="152400" cy="184547"/>
          </a:xfrm>
          <a:custGeom>
            <a:avLst/>
            <a:gdLst>
              <a:gd name="T0" fmla="*/ 0 w 21600"/>
              <a:gd name="T1" fmla="*/ 0 h 21600"/>
              <a:gd name="T2" fmla="*/ 203200 w 21600"/>
              <a:gd name="T3" fmla="*/ 246062 h 21600"/>
              <a:gd name="T4" fmla="*/ 0 w 21600"/>
              <a:gd name="T5" fmla="*/ 2460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4C5E6A"/>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1" name="Arc 150"/>
          <p:cNvSpPr>
            <a:spLocks/>
          </p:cNvSpPr>
          <p:nvPr/>
        </p:nvSpPr>
        <p:spPr bwMode="auto">
          <a:xfrm rot="10800000">
            <a:off x="6718298" y="2356505"/>
            <a:ext cx="151210" cy="184547"/>
          </a:xfrm>
          <a:custGeom>
            <a:avLst/>
            <a:gdLst>
              <a:gd name="T0" fmla="*/ 0 w 21600"/>
              <a:gd name="T1" fmla="*/ 246062 h 21599"/>
              <a:gd name="T2" fmla="*/ 199877 w 21600"/>
              <a:gd name="T3" fmla="*/ 0 h 21599"/>
              <a:gd name="T4" fmla="*/ 201613 w 21600"/>
              <a:gd name="T5" fmla="*/ 246062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50800" cap="rnd">
            <a:solidFill>
              <a:srgbClr val="4C5E6A"/>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2" name="Arc 151"/>
          <p:cNvSpPr>
            <a:spLocks/>
          </p:cNvSpPr>
          <p:nvPr/>
        </p:nvSpPr>
        <p:spPr bwMode="auto">
          <a:xfrm>
            <a:off x="6718297" y="4519872"/>
            <a:ext cx="152400" cy="184547"/>
          </a:xfrm>
          <a:custGeom>
            <a:avLst/>
            <a:gdLst>
              <a:gd name="T0" fmla="*/ 0 w 21600"/>
              <a:gd name="T1" fmla="*/ 0 h 21600"/>
              <a:gd name="T2" fmla="*/ 203200 w 21600"/>
              <a:gd name="T3" fmla="*/ 246063 h 21600"/>
              <a:gd name="T4" fmla="*/ 0 w 21600"/>
              <a:gd name="T5" fmla="*/ 24606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4C5E6A"/>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3" name="Arc 152"/>
          <p:cNvSpPr>
            <a:spLocks/>
          </p:cNvSpPr>
          <p:nvPr/>
        </p:nvSpPr>
        <p:spPr bwMode="auto">
          <a:xfrm rot="10800000">
            <a:off x="6717107" y="4698466"/>
            <a:ext cx="151209" cy="184547"/>
          </a:xfrm>
          <a:custGeom>
            <a:avLst/>
            <a:gdLst>
              <a:gd name="T0" fmla="*/ 0 w 21600"/>
              <a:gd name="T1" fmla="*/ 246063 h 21599"/>
              <a:gd name="T2" fmla="*/ 199876 w 21600"/>
              <a:gd name="T3" fmla="*/ 0 h 21599"/>
              <a:gd name="T4" fmla="*/ 201612 w 21600"/>
              <a:gd name="T5" fmla="*/ 246063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50800" cap="rnd">
            <a:solidFill>
              <a:srgbClr val="4C5E6A"/>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4" name="Line 153"/>
          <p:cNvSpPr>
            <a:spLocks noChangeShapeType="1"/>
          </p:cNvSpPr>
          <p:nvPr/>
        </p:nvSpPr>
        <p:spPr bwMode="auto">
          <a:xfrm>
            <a:off x="6718297" y="2532718"/>
            <a:ext cx="1191" cy="1995488"/>
          </a:xfrm>
          <a:prstGeom prst="line">
            <a:avLst/>
          </a:prstGeom>
          <a:noFill/>
          <a:ln w="50800">
            <a:solidFill>
              <a:srgbClr val="4C5E6A"/>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5" name="Oval 154"/>
          <p:cNvSpPr>
            <a:spLocks noChangeArrowheads="1"/>
          </p:cNvSpPr>
          <p:nvPr/>
        </p:nvSpPr>
        <p:spPr bwMode="auto">
          <a:xfrm>
            <a:off x="6265859" y="2522002"/>
            <a:ext cx="342900" cy="344091"/>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grpSp>
        <p:nvGrpSpPr>
          <p:cNvPr id="2" name="Group 1039"/>
          <p:cNvGrpSpPr>
            <a:grpSpLocks/>
          </p:cNvGrpSpPr>
          <p:nvPr/>
        </p:nvGrpSpPr>
        <p:grpSpPr bwMode="auto">
          <a:xfrm>
            <a:off x="1928413" y="2129097"/>
            <a:ext cx="2394347" cy="792956"/>
            <a:chOff x="993" y="1792"/>
            <a:chExt cx="2011" cy="666"/>
          </a:xfrm>
        </p:grpSpPr>
        <p:sp>
          <p:nvSpPr>
            <p:cNvPr id="77974" name="Freeform 156"/>
            <p:cNvSpPr>
              <a:spLocks/>
            </p:cNvSpPr>
            <p:nvPr/>
          </p:nvSpPr>
          <p:spPr bwMode="auto">
            <a:xfrm>
              <a:off x="1936" y="2228"/>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nvGrpSpPr>
            <p:cNvPr id="3" name="Group 158"/>
            <p:cNvGrpSpPr>
              <a:grpSpLocks/>
            </p:cNvGrpSpPr>
            <p:nvPr/>
          </p:nvGrpSpPr>
          <p:grpSpPr bwMode="auto">
            <a:xfrm rot="10800000">
              <a:off x="2668" y="2074"/>
              <a:ext cx="336" cy="96"/>
              <a:chOff x="2352" y="2208"/>
              <a:chExt cx="1150" cy="576"/>
            </a:xfrm>
          </p:grpSpPr>
          <p:sp>
            <p:nvSpPr>
              <p:cNvPr id="77984" name="Freeform 159"/>
              <p:cNvSpPr>
                <a:spLocks/>
              </p:cNvSpPr>
              <p:nvPr/>
            </p:nvSpPr>
            <p:spPr bwMode="auto">
              <a:xfrm>
                <a:off x="2352" y="2440"/>
                <a:ext cx="1042" cy="344"/>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85" name="Freeform 160"/>
              <p:cNvSpPr>
                <a:spLocks/>
              </p:cNvSpPr>
              <p:nvPr/>
            </p:nvSpPr>
            <p:spPr bwMode="auto">
              <a:xfrm>
                <a:off x="2352" y="2208"/>
                <a:ext cx="1150" cy="335"/>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sp>
          <p:nvSpPr>
            <p:cNvPr id="77976" name="Freeform 161"/>
            <p:cNvSpPr>
              <a:spLocks/>
            </p:cNvSpPr>
            <p:nvPr/>
          </p:nvSpPr>
          <p:spPr bwMode="auto">
            <a:xfrm>
              <a:off x="1155" y="1971"/>
              <a:ext cx="426" cy="18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nvGrpSpPr>
            <p:cNvPr id="4" name="Group 162"/>
            <p:cNvGrpSpPr>
              <a:grpSpLocks/>
            </p:cNvGrpSpPr>
            <p:nvPr/>
          </p:nvGrpSpPr>
          <p:grpSpPr bwMode="auto">
            <a:xfrm>
              <a:off x="1792" y="2074"/>
              <a:ext cx="864" cy="96"/>
              <a:chOff x="1634" y="1756"/>
              <a:chExt cx="1740" cy="67"/>
            </a:xfrm>
          </p:grpSpPr>
          <p:sp>
            <p:nvSpPr>
              <p:cNvPr id="77982" name="Freeform 163"/>
              <p:cNvSpPr>
                <a:spLocks/>
              </p:cNvSpPr>
              <p:nvPr/>
            </p:nvSpPr>
            <p:spPr bwMode="auto">
              <a:xfrm>
                <a:off x="1634" y="1783"/>
                <a:ext cx="1576" cy="40"/>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83" name="Freeform 164"/>
              <p:cNvSpPr>
                <a:spLocks/>
              </p:cNvSpPr>
              <p:nvPr/>
            </p:nvSpPr>
            <p:spPr bwMode="auto">
              <a:xfrm>
                <a:off x="1634" y="1756"/>
                <a:ext cx="1740" cy="39"/>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grpSp>
          <p:nvGrpSpPr>
            <p:cNvPr id="5" name="Group 165"/>
            <p:cNvGrpSpPr>
              <a:grpSpLocks/>
            </p:cNvGrpSpPr>
            <p:nvPr/>
          </p:nvGrpSpPr>
          <p:grpSpPr bwMode="auto">
            <a:xfrm>
              <a:off x="993" y="1792"/>
              <a:ext cx="1975" cy="116"/>
              <a:chOff x="665" y="1458"/>
              <a:chExt cx="1740" cy="116"/>
            </a:xfrm>
          </p:grpSpPr>
          <p:sp>
            <p:nvSpPr>
              <p:cNvPr id="77980" name="Freeform 166"/>
              <p:cNvSpPr>
                <a:spLocks/>
              </p:cNvSpPr>
              <p:nvPr/>
            </p:nvSpPr>
            <p:spPr bwMode="auto">
              <a:xfrm>
                <a:off x="665" y="1506"/>
                <a:ext cx="1576" cy="68"/>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sp>
            <p:nvSpPr>
              <p:cNvPr id="77981" name="Freeform 167"/>
              <p:cNvSpPr>
                <a:spLocks/>
              </p:cNvSpPr>
              <p:nvPr/>
            </p:nvSpPr>
            <p:spPr bwMode="auto">
              <a:xfrm>
                <a:off x="665" y="1458"/>
                <a:ext cx="1740" cy="67"/>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sp>
          <p:nvSpPr>
            <p:cNvPr id="77979" name="Freeform 168"/>
            <p:cNvSpPr>
              <a:spLocks/>
            </p:cNvSpPr>
            <p:nvPr/>
          </p:nvSpPr>
          <p:spPr bwMode="auto">
            <a:xfrm rot="-10610205">
              <a:off x="1996" y="2074"/>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pPr defTabSz="342900"/>
              <a:endParaRPr lang="en-US" sz="1350">
                <a:solidFill>
                  <a:prstClr val="black"/>
                </a:solidFill>
                <a:latin typeface="Trebuchet MS" panose="020B0603020202020204"/>
              </a:endParaRPr>
            </a:p>
          </p:txBody>
        </p:sp>
      </p:grpSp>
      <p:sp>
        <p:nvSpPr>
          <p:cNvPr id="77967" name="Oval 169"/>
          <p:cNvSpPr>
            <a:spLocks noChangeArrowheads="1"/>
          </p:cNvSpPr>
          <p:nvPr/>
        </p:nvSpPr>
        <p:spPr bwMode="auto">
          <a:xfrm>
            <a:off x="3065459" y="2522002"/>
            <a:ext cx="342900" cy="344091"/>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68" name="Rectangle 171"/>
          <p:cNvSpPr>
            <a:spLocks noChangeArrowheads="1"/>
          </p:cNvSpPr>
          <p:nvPr/>
        </p:nvSpPr>
        <p:spPr bwMode="auto">
          <a:xfrm>
            <a:off x="2168919" y="3211374"/>
            <a:ext cx="3789852" cy="759824"/>
          </a:xfrm>
          <a:prstGeom prst="rect">
            <a:avLst/>
          </a:prstGeom>
          <a:noFill/>
          <a:ln w="12700">
            <a:noFill/>
            <a:miter lim="800000"/>
            <a:headEnd/>
            <a:tailEnd/>
          </a:ln>
        </p:spPr>
        <p:txBody>
          <a:bodyPr wrap="square" lIns="67866" tIns="33338" rIns="67866" bIns="33338">
            <a:spAutoFit/>
          </a:bodyPr>
          <a:lstStyle/>
          <a:p>
            <a:pPr defTabSz="342900"/>
            <a:r>
              <a:rPr lang="en-US" sz="1500" b="1" dirty="0">
                <a:solidFill>
                  <a:srgbClr val="000000"/>
                </a:solidFill>
                <a:latin typeface="Trebuchet MS" panose="020B0603020202020204"/>
              </a:rPr>
              <a:t>Potential Difference Between Patch and </a:t>
            </a:r>
          </a:p>
          <a:p>
            <a:pPr defTabSz="342900"/>
            <a:r>
              <a:rPr lang="en-US" sz="1500" b="1" dirty="0">
                <a:solidFill>
                  <a:srgbClr val="000000"/>
                </a:solidFill>
                <a:latin typeface="Trebuchet MS" panose="020B0603020202020204"/>
              </a:rPr>
              <a:t>Chloride Contaminated Concrete </a:t>
            </a:r>
          </a:p>
          <a:p>
            <a:pPr defTabSz="342900"/>
            <a:r>
              <a:rPr lang="en-US" sz="1500" b="1" dirty="0">
                <a:solidFill>
                  <a:srgbClr val="000000"/>
                </a:solidFill>
                <a:latin typeface="Trebuchet MS" panose="020B0603020202020204"/>
              </a:rPr>
              <a:t>Results in Accelerated Corrosion</a:t>
            </a:r>
          </a:p>
        </p:txBody>
      </p:sp>
      <p:sp>
        <p:nvSpPr>
          <p:cNvPr id="77969" name="Line 172"/>
          <p:cNvSpPr>
            <a:spLocks noChangeShapeType="1"/>
          </p:cNvSpPr>
          <p:nvPr/>
        </p:nvSpPr>
        <p:spPr bwMode="auto">
          <a:xfrm>
            <a:off x="5052613" y="2461282"/>
            <a:ext cx="0" cy="420290"/>
          </a:xfrm>
          <a:prstGeom prst="line">
            <a:avLst/>
          </a:prstGeom>
          <a:noFill/>
          <a:ln w="28575">
            <a:solidFill>
              <a:srgbClr val="000000"/>
            </a:solidFill>
            <a:round/>
            <a:headEnd type="oval" w="med" len="med"/>
            <a:tailEnd/>
          </a:ln>
        </p:spPr>
        <p:txBody>
          <a:bodyPr wrap="none" anchor="ctr"/>
          <a:lstStyle/>
          <a:p>
            <a:pPr defTabSz="342900"/>
            <a:endParaRPr lang="en-US" sz="1350">
              <a:solidFill>
                <a:prstClr val="black"/>
              </a:solidFill>
              <a:latin typeface="Trebuchet MS" panose="020B0603020202020204"/>
            </a:endParaRPr>
          </a:p>
        </p:txBody>
      </p:sp>
      <p:sp>
        <p:nvSpPr>
          <p:cNvPr id="77970" name="Line 174"/>
          <p:cNvSpPr>
            <a:spLocks noChangeShapeType="1"/>
          </p:cNvSpPr>
          <p:nvPr/>
        </p:nvSpPr>
        <p:spPr bwMode="auto">
          <a:xfrm>
            <a:off x="3911995" y="2881571"/>
            <a:ext cx="1140619" cy="0"/>
          </a:xfrm>
          <a:prstGeom prst="line">
            <a:avLst/>
          </a:prstGeom>
          <a:noFill/>
          <a:ln w="28575">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71" name="Line 175"/>
          <p:cNvSpPr>
            <a:spLocks noChangeShapeType="1"/>
          </p:cNvSpPr>
          <p:nvPr/>
        </p:nvSpPr>
        <p:spPr bwMode="auto">
          <a:xfrm>
            <a:off x="4457300" y="2866094"/>
            <a:ext cx="0" cy="286940"/>
          </a:xfrm>
          <a:prstGeom prst="line">
            <a:avLst/>
          </a:prstGeom>
          <a:noFill/>
          <a:ln w="28575">
            <a:solidFill>
              <a:srgbClr val="000000"/>
            </a:solidFill>
            <a:round/>
            <a:headEnd/>
            <a:tailEnd/>
          </a:ln>
        </p:spPr>
        <p:txBody>
          <a:bodyPr wrap="none" anchor="ctr"/>
          <a:lstStyle/>
          <a:p>
            <a:pPr defTabSz="342900"/>
            <a:endParaRPr lang="en-US" sz="1350">
              <a:solidFill>
                <a:prstClr val="black"/>
              </a:solidFill>
              <a:latin typeface="Trebuchet MS" panose="020B0603020202020204"/>
            </a:endParaRPr>
          </a:p>
        </p:txBody>
      </p:sp>
      <p:sp>
        <p:nvSpPr>
          <p:cNvPr id="77972" name="Rectangle 180"/>
          <p:cNvSpPr>
            <a:spLocks noChangeArrowheads="1"/>
          </p:cNvSpPr>
          <p:nvPr/>
        </p:nvSpPr>
        <p:spPr bwMode="auto">
          <a:xfrm>
            <a:off x="1465260" y="1421865"/>
            <a:ext cx="2269051" cy="528992"/>
          </a:xfrm>
          <a:prstGeom prst="rect">
            <a:avLst/>
          </a:prstGeom>
          <a:noFill/>
          <a:ln w="12700">
            <a:noFill/>
            <a:miter lim="800000"/>
            <a:headEnd/>
            <a:tailEnd/>
          </a:ln>
        </p:spPr>
        <p:txBody>
          <a:bodyPr wrap="square" lIns="67866" tIns="33338" rIns="67866" bIns="33338">
            <a:spAutoFit/>
          </a:bodyPr>
          <a:lstStyle/>
          <a:p>
            <a:pPr defTabSz="342900"/>
            <a:r>
              <a:rPr lang="en-US" sz="1500" b="1" dirty="0">
                <a:solidFill>
                  <a:srgbClr val="000000"/>
                </a:solidFill>
                <a:latin typeface="Trebuchet MS" panose="020B0603020202020204"/>
              </a:rPr>
              <a:t>Chloride Contaminated </a:t>
            </a:r>
          </a:p>
          <a:p>
            <a:pPr defTabSz="342900"/>
            <a:r>
              <a:rPr lang="en-US" sz="1500" b="1" dirty="0">
                <a:solidFill>
                  <a:srgbClr val="000000"/>
                </a:solidFill>
                <a:latin typeface="Trebuchet MS" panose="020B0603020202020204"/>
              </a:rPr>
              <a:t>Concrete</a:t>
            </a:r>
          </a:p>
        </p:txBody>
      </p:sp>
      <p:sp>
        <p:nvSpPr>
          <p:cNvPr id="77973" name="Line 1038"/>
          <p:cNvSpPr>
            <a:spLocks noChangeShapeType="1"/>
          </p:cNvSpPr>
          <p:nvPr/>
        </p:nvSpPr>
        <p:spPr bwMode="auto">
          <a:xfrm>
            <a:off x="3923901" y="2468425"/>
            <a:ext cx="5953" cy="397669"/>
          </a:xfrm>
          <a:prstGeom prst="line">
            <a:avLst/>
          </a:prstGeom>
          <a:noFill/>
          <a:ln w="28575">
            <a:solidFill>
              <a:srgbClr val="000000"/>
            </a:solidFill>
            <a:round/>
            <a:headEnd type="oval" w="med" len="med"/>
            <a:tailEnd/>
          </a:ln>
        </p:spPr>
        <p:txBody>
          <a:bodyPr wrap="none" anchor="ctr"/>
          <a:lstStyle/>
          <a:p>
            <a:pPr defTabSz="342900"/>
            <a:endParaRPr lang="en-US" sz="1350">
              <a:solidFill>
                <a:prstClr val="black"/>
              </a:solidFill>
              <a:latin typeface="Trebuchet MS" panose="020B0603020202020204"/>
            </a:endParaRPr>
          </a:p>
        </p:txBody>
      </p:sp>
      <p:sp>
        <p:nvSpPr>
          <p:cNvPr id="163" name="Text Box 163"/>
          <p:cNvSpPr txBox="1">
            <a:spLocks noChangeArrowheads="1"/>
          </p:cNvSpPr>
          <p:nvPr/>
        </p:nvSpPr>
        <p:spPr bwMode="auto">
          <a:xfrm>
            <a:off x="2329134" y="1879275"/>
            <a:ext cx="1425178" cy="461665"/>
          </a:xfrm>
          <a:prstGeom prst="rect">
            <a:avLst/>
          </a:prstGeom>
          <a:solidFill>
            <a:srgbClr val="00CC00">
              <a:alpha val="72940"/>
            </a:srgbClr>
          </a:solidFill>
          <a:ln w="38100">
            <a:solidFill>
              <a:schemeClr val="bg1"/>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a:spcBef>
                <a:spcPct val="50000"/>
              </a:spcBef>
            </a:pPr>
            <a:r>
              <a:rPr lang="en-US" altLang="en-US" dirty="0">
                <a:solidFill>
                  <a:prstClr val="black"/>
                </a:solidFill>
                <a:latin typeface="Arial" panose="020B0604020202020204" pitchFamily="34" charset="0"/>
              </a:rPr>
              <a:t>-350 mV</a:t>
            </a:r>
          </a:p>
        </p:txBody>
      </p:sp>
      <p:sp>
        <p:nvSpPr>
          <p:cNvPr id="164" name="Text Box 164"/>
          <p:cNvSpPr txBox="1">
            <a:spLocks noChangeArrowheads="1"/>
          </p:cNvSpPr>
          <p:nvPr/>
        </p:nvSpPr>
        <p:spPr bwMode="auto">
          <a:xfrm>
            <a:off x="5221039" y="1879275"/>
            <a:ext cx="1425178" cy="461665"/>
          </a:xfrm>
          <a:prstGeom prst="rect">
            <a:avLst/>
          </a:prstGeom>
          <a:solidFill>
            <a:srgbClr val="00CC00">
              <a:alpha val="72940"/>
            </a:srgbClr>
          </a:solidFill>
          <a:ln w="38100">
            <a:solidFill>
              <a:schemeClr val="bg1"/>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a:spcBef>
                <a:spcPct val="50000"/>
              </a:spcBef>
            </a:pPr>
            <a:r>
              <a:rPr lang="en-US" altLang="en-US">
                <a:solidFill>
                  <a:prstClr val="black"/>
                </a:solidFill>
                <a:latin typeface="Arial" panose="020B0604020202020204" pitchFamily="34" charset="0"/>
              </a:rPr>
              <a:t>-200 mV</a:t>
            </a:r>
          </a:p>
        </p:txBody>
      </p:sp>
      <p:sp>
        <p:nvSpPr>
          <p:cNvPr id="165" name="Text Box 165"/>
          <p:cNvSpPr txBox="1">
            <a:spLocks noChangeArrowheads="1"/>
          </p:cNvSpPr>
          <p:nvPr/>
        </p:nvSpPr>
        <p:spPr bwMode="auto">
          <a:xfrm>
            <a:off x="3744711" y="4117440"/>
            <a:ext cx="1425179" cy="461665"/>
          </a:xfrm>
          <a:prstGeom prst="rect">
            <a:avLst/>
          </a:prstGeom>
          <a:solidFill>
            <a:srgbClr val="00CC00">
              <a:alpha val="72940"/>
            </a:srgbClr>
          </a:solidFill>
          <a:ln w="38100">
            <a:solidFill>
              <a:schemeClr val="bg1"/>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a:spcBef>
                <a:spcPct val="50000"/>
              </a:spcBef>
            </a:pPr>
            <a:r>
              <a:rPr lang="en-US" altLang="en-US">
                <a:solidFill>
                  <a:prstClr val="black"/>
                </a:solidFill>
                <a:latin typeface="Arial" panose="020B0604020202020204" pitchFamily="34" charset="0"/>
              </a:rPr>
              <a:t>-200 mV</a:t>
            </a:r>
          </a:p>
        </p:txBody>
      </p:sp>
    </p:spTree>
    <p:extLst>
      <p:ext uri="{BB962C8B-B14F-4D97-AF65-F5344CB8AC3E}">
        <p14:creationId xmlns:p14="http://schemas.microsoft.com/office/powerpoint/2010/main" val="2682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dissolve">
                                      <p:cBhvr>
                                        <p:cTn id="12" dur="500"/>
                                        <p:tgtEl>
                                          <p:spTgt spid="1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dissolve">
                                      <p:cBhvr>
                                        <p:cTn id="17" dur="500"/>
                                        <p:tgtEl>
                                          <p:spTgt spid="1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dissolve">
                                      <p:cBhvr>
                                        <p:cTn id="22"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4" name="Rectangle 161">
            <a:extLst>
              <a:ext uri="{FF2B5EF4-FFF2-40B4-BE49-F238E27FC236}">
                <a16:creationId xmlns:a16="http://schemas.microsoft.com/office/drawing/2014/main" id="{9512C987-5A49-474C-8A0C-5C1CC92F7E1A}"/>
              </a:ext>
            </a:extLst>
          </p:cNvPr>
          <p:cNvSpPr txBox="1">
            <a:spLocks noChangeArrowheads="1"/>
          </p:cNvSpPr>
          <p:nvPr/>
        </p:nvSpPr>
        <p:spPr>
          <a:xfrm>
            <a:off x="1257300" y="7125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r>
              <a:rPr lang="en-US" dirty="0">
                <a:solidFill>
                  <a:srgbClr val="008000"/>
                </a:solidFill>
                <a:latin typeface="Calibri Regular"/>
                <a:ea typeface="Calibri"/>
                <a:cs typeface="Calibri"/>
                <a:sym typeface="Calibri"/>
              </a:rPr>
              <a:t>How to Prevent </a:t>
            </a:r>
            <a:br>
              <a:rPr lang="en-US" dirty="0">
                <a:solidFill>
                  <a:srgbClr val="008000"/>
                </a:solidFill>
                <a:latin typeface="Calibri Regular"/>
                <a:ea typeface="Calibri"/>
                <a:cs typeface="Calibri"/>
                <a:sym typeface="Calibri"/>
              </a:rPr>
            </a:br>
            <a:r>
              <a:rPr lang="en-US" dirty="0">
                <a:solidFill>
                  <a:srgbClr val="008000"/>
                </a:solidFill>
                <a:latin typeface="Calibri Regular"/>
                <a:ea typeface="Calibri"/>
                <a:cs typeface="Calibri"/>
                <a:sym typeface="Calibri"/>
              </a:rPr>
              <a:t>Patch Accelerated Corrosion?</a:t>
            </a:r>
            <a:endParaRPr lang="en-US" dirty="0">
              <a:solidFill>
                <a:srgbClr val="006600"/>
              </a:solidFill>
              <a:latin typeface="Calibri Regular"/>
            </a:endParaRPr>
          </a:p>
        </p:txBody>
      </p:sp>
      <p:pic>
        <p:nvPicPr>
          <p:cNvPr id="2" name="Picture 1">
            <a:extLst>
              <a:ext uri="{FF2B5EF4-FFF2-40B4-BE49-F238E27FC236}">
                <a16:creationId xmlns:a16="http://schemas.microsoft.com/office/drawing/2014/main" id="{A9C98B9F-3D25-404F-A98D-9BF5B6125310}"/>
              </a:ext>
            </a:extLst>
          </p:cNvPr>
          <p:cNvPicPr>
            <a:picLocks noChangeAspect="1"/>
          </p:cNvPicPr>
          <p:nvPr/>
        </p:nvPicPr>
        <p:blipFill>
          <a:blip r:embed="rId3"/>
          <a:stretch>
            <a:fillRect/>
          </a:stretch>
        </p:blipFill>
        <p:spPr>
          <a:xfrm>
            <a:off x="1594529" y="167149"/>
            <a:ext cx="6292171" cy="63811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68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61"/>
          <p:cNvSpPr>
            <a:spLocks noGrp="1" noChangeArrowheads="1"/>
          </p:cNvSpPr>
          <p:nvPr>
            <p:ph type="title"/>
          </p:nvPr>
        </p:nvSpPr>
        <p:spPr>
          <a:xfrm>
            <a:off x="1072459" y="-170408"/>
            <a:ext cx="7886700" cy="1325563"/>
          </a:xfrm>
        </p:spPr>
        <p:txBody>
          <a:bodyPr>
            <a:normAutofit/>
          </a:bodyPr>
          <a:lstStyle/>
          <a:p>
            <a:pPr eaLnBrk="1" hangingPunct="1"/>
            <a:r>
              <a:rPr lang="en-US" dirty="0">
                <a:solidFill>
                  <a:srgbClr val="009933"/>
                </a:solidFill>
              </a:rPr>
              <a:t>Installed Galvanic Anode</a:t>
            </a:r>
          </a:p>
        </p:txBody>
      </p:sp>
      <p:sp>
        <p:nvSpPr>
          <p:cNvPr id="4" name="Content Placeholder 3">
            <a:extLst>
              <a:ext uri="{FF2B5EF4-FFF2-40B4-BE49-F238E27FC236}">
                <a16:creationId xmlns:a16="http://schemas.microsoft.com/office/drawing/2014/main" id="{0A51DABB-C1E4-4E87-B1E1-CA18FC72F5D2}"/>
              </a:ext>
            </a:extLst>
          </p:cNvPr>
          <p:cNvSpPr>
            <a:spLocks noGrp="1"/>
          </p:cNvSpPr>
          <p:nvPr>
            <p:ph idx="1"/>
          </p:nvPr>
        </p:nvSpPr>
        <p:spPr/>
        <p:txBody>
          <a:bodyPr/>
          <a:lstStyle/>
          <a:p>
            <a:endParaRPr lang="en-US"/>
          </a:p>
        </p:txBody>
      </p:sp>
      <p:sp>
        <p:nvSpPr>
          <p:cNvPr id="289796" name="Rectangle 4"/>
          <p:cNvSpPr>
            <a:spLocks noChangeArrowheads="1"/>
          </p:cNvSpPr>
          <p:nvPr/>
        </p:nvSpPr>
        <p:spPr bwMode="auto">
          <a:xfrm>
            <a:off x="933158" y="1461380"/>
            <a:ext cx="6602015" cy="3860006"/>
          </a:xfrm>
          <a:prstGeom prst="rect">
            <a:avLst/>
          </a:prstGeom>
          <a:solidFill>
            <a:srgbClr val="DDDDDD"/>
          </a:solidFill>
          <a:ln w="25400">
            <a:no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797" name="AutoShape 5"/>
          <p:cNvSpPr>
            <a:spLocks noChangeArrowheads="1"/>
          </p:cNvSpPr>
          <p:nvPr/>
        </p:nvSpPr>
        <p:spPr bwMode="auto">
          <a:xfrm>
            <a:off x="1043885" y="440698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798" name="AutoShape 6"/>
          <p:cNvSpPr>
            <a:spLocks noChangeArrowheads="1"/>
          </p:cNvSpPr>
          <p:nvPr/>
        </p:nvSpPr>
        <p:spPr bwMode="auto">
          <a:xfrm>
            <a:off x="2048773" y="185785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799" name="AutoShape 7"/>
          <p:cNvSpPr>
            <a:spLocks noChangeArrowheads="1"/>
          </p:cNvSpPr>
          <p:nvPr/>
        </p:nvSpPr>
        <p:spPr bwMode="auto">
          <a:xfrm>
            <a:off x="4894366" y="4183147"/>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0" name="AutoShape 8"/>
          <p:cNvSpPr>
            <a:spLocks noChangeArrowheads="1"/>
          </p:cNvSpPr>
          <p:nvPr/>
        </p:nvSpPr>
        <p:spPr bwMode="auto">
          <a:xfrm>
            <a:off x="1497514" y="5039207"/>
            <a:ext cx="53578" cy="4643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1" name="AutoShape 9"/>
          <p:cNvSpPr>
            <a:spLocks noChangeArrowheads="1"/>
          </p:cNvSpPr>
          <p:nvPr/>
        </p:nvSpPr>
        <p:spPr bwMode="auto">
          <a:xfrm>
            <a:off x="2835776" y="208407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2" name="AutoShape 10"/>
          <p:cNvSpPr>
            <a:spLocks noChangeArrowheads="1"/>
          </p:cNvSpPr>
          <p:nvPr/>
        </p:nvSpPr>
        <p:spPr bwMode="auto">
          <a:xfrm>
            <a:off x="1168901" y="1725697"/>
            <a:ext cx="54769" cy="46434"/>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3" name="AutoShape 11"/>
          <p:cNvSpPr>
            <a:spLocks noChangeArrowheads="1"/>
          </p:cNvSpPr>
          <p:nvPr/>
        </p:nvSpPr>
        <p:spPr bwMode="auto">
          <a:xfrm>
            <a:off x="2586935" y="526661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4" name="AutoShape 12"/>
          <p:cNvSpPr>
            <a:spLocks noChangeArrowheads="1"/>
          </p:cNvSpPr>
          <p:nvPr/>
        </p:nvSpPr>
        <p:spPr bwMode="auto">
          <a:xfrm>
            <a:off x="3035801" y="4982056"/>
            <a:ext cx="53578"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5" name="AutoShape 13"/>
          <p:cNvSpPr>
            <a:spLocks noChangeArrowheads="1"/>
          </p:cNvSpPr>
          <p:nvPr/>
        </p:nvSpPr>
        <p:spPr bwMode="auto">
          <a:xfrm>
            <a:off x="6688639" y="2586519"/>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7" name="AutoShape 15"/>
          <p:cNvSpPr>
            <a:spLocks noChangeArrowheads="1"/>
          </p:cNvSpPr>
          <p:nvPr/>
        </p:nvSpPr>
        <p:spPr bwMode="auto">
          <a:xfrm>
            <a:off x="3676357" y="498205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8" name="AutoShape 16"/>
          <p:cNvSpPr>
            <a:spLocks noChangeArrowheads="1"/>
          </p:cNvSpPr>
          <p:nvPr/>
        </p:nvSpPr>
        <p:spPr bwMode="auto">
          <a:xfrm>
            <a:off x="3839471" y="3914066"/>
            <a:ext cx="53579" cy="46434"/>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09" name="AutoShape 17"/>
          <p:cNvSpPr>
            <a:spLocks noChangeArrowheads="1"/>
          </p:cNvSpPr>
          <p:nvPr/>
        </p:nvSpPr>
        <p:spPr bwMode="auto">
          <a:xfrm>
            <a:off x="5278939" y="520946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0" name="AutoShape 18"/>
          <p:cNvSpPr>
            <a:spLocks noChangeArrowheads="1"/>
          </p:cNvSpPr>
          <p:nvPr/>
        </p:nvSpPr>
        <p:spPr bwMode="auto">
          <a:xfrm>
            <a:off x="6817226" y="520946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1" name="AutoShape 19"/>
          <p:cNvSpPr>
            <a:spLocks noChangeArrowheads="1"/>
          </p:cNvSpPr>
          <p:nvPr/>
        </p:nvSpPr>
        <p:spPr bwMode="auto">
          <a:xfrm>
            <a:off x="1433220" y="4639156"/>
            <a:ext cx="182165"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2" name="AutoShape 20"/>
          <p:cNvSpPr>
            <a:spLocks noChangeArrowheads="1"/>
          </p:cNvSpPr>
          <p:nvPr/>
        </p:nvSpPr>
        <p:spPr bwMode="auto">
          <a:xfrm>
            <a:off x="2202364" y="5095166"/>
            <a:ext cx="182165"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3" name="AutoShape 21"/>
          <p:cNvSpPr>
            <a:spLocks noChangeArrowheads="1"/>
          </p:cNvSpPr>
          <p:nvPr/>
        </p:nvSpPr>
        <p:spPr bwMode="auto">
          <a:xfrm>
            <a:off x="3593014" y="2993713"/>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4" name="AutoShape 22"/>
          <p:cNvSpPr>
            <a:spLocks noChangeArrowheads="1"/>
          </p:cNvSpPr>
          <p:nvPr/>
        </p:nvSpPr>
        <p:spPr bwMode="auto">
          <a:xfrm>
            <a:off x="3356078" y="4753456"/>
            <a:ext cx="18216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5" name="AutoShape 23"/>
          <p:cNvSpPr>
            <a:spLocks noChangeArrowheads="1"/>
          </p:cNvSpPr>
          <p:nvPr/>
        </p:nvSpPr>
        <p:spPr bwMode="auto">
          <a:xfrm>
            <a:off x="1217717" y="3742616"/>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6" name="AutoShape 24"/>
          <p:cNvSpPr>
            <a:spLocks noChangeArrowheads="1"/>
          </p:cNvSpPr>
          <p:nvPr/>
        </p:nvSpPr>
        <p:spPr bwMode="auto">
          <a:xfrm>
            <a:off x="4894365" y="2586519"/>
            <a:ext cx="18216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7" name="AutoShape 25"/>
          <p:cNvSpPr>
            <a:spLocks noChangeArrowheads="1"/>
          </p:cNvSpPr>
          <p:nvPr/>
        </p:nvSpPr>
        <p:spPr bwMode="auto">
          <a:xfrm>
            <a:off x="4637192" y="4982056"/>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8" name="AutoShape 26"/>
          <p:cNvSpPr>
            <a:spLocks noChangeArrowheads="1"/>
          </p:cNvSpPr>
          <p:nvPr/>
        </p:nvSpPr>
        <p:spPr bwMode="auto">
          <a:xfrm>
            <a:off x="5919495" y="4924906"/>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19" name="AutoShape 27"/>
          <p:cNvSpPr>
            <a:spLocks noChangeArrowheads="1"/>
          </p:cNvSpPr>
          <p:nvPr/>
        </p:nvSpPr>
        <p:spPr bwMode="auto">
          <a:xfrm>
            <a:off x="1969001" y="4662969"/>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0" name="AutoShape 28"/>
          <p:cNvSpPr>
            <a:spLocks noChangeArrowheads="1"/>
          </p:cNvSpPr>
          <p:nvPr/>
        </p:nvSpPr>
        <p:spPr bwMode="auto">
          <a:xfrm>
            <a:off x="4276433" y="4948719"/>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1" name="AutoShape 29"/>
          <p:cNvSpPr>
            <a:spLocks noChangeArrowheads="1"/>
          </p:cNvSpPr>
          <p:nvPr/>
        </p:nvSpPr>
        <p:spPr bwMode="auto">
          <a:xfrm>
            <a:off x="5558735" y="2553181"/>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2" name="AutoShape 30"/>
          <p:cNvSpPr>
            <a:spLocks noChangeArrowheads="1"/>
          </p:cNvSpPr>
          <p:nvPr/>
        </p:nvSpPr>
        <p:spPr bwMode="auto">
          <a:xfrm>
            <a:off x="6573148" y="4084325"/>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3" name="AutoShape 31"/>
          <p:cNvSpPr>
            <a:spLocks noChangeArrowheads="1"/>
          </p:cNvSpPr>
          <p:nvPr/>
        </p:nvSpPr>
        <p:spPr bwMode="auto">
          <a:xfrm>
            <a:off x="5879014" y="5061829"/>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4" name="Oval 32"/>
          <p:cNvSpPr>
            <a:spLocks noChangeArrowheads="1"/>
          </p:cNvSpPr>
          <p:nvPr/>
        </p:nvSpPr>
        <p:spPr bwMode="auto">
          <a:xfrm>
            <a:off x="4106173" y="518803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5" name="Oval 33"/>
          <p:cNvSpPr>
            <a:spLocks noChangeArrowheads="1"/>
          </p:cNvSpPr>
          <p:nvPr/>
        </p:nvSpPr>
        <p:spPr bwMode="auto">
          <a:xfrm>
            <a:off x="5489679" y="4287922"/>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6" name="Oval 34"/>
          <p:cNvSpPr>
            <a:spLocks noChangeArrowheads="1"/>
          </p:cNvSpPr>
          <p:nvPr/>
        </p:nvSpPr>
        <p:spPr bwMode="auto">
          <a:xfrm>
            <a:off x="1882084" y="4982056"/>
            <a:ext cx="5357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7" name="Oval 35"/>
          <p:cNvSpPr>
            <a:spLocks noChangeArrowheads="1"/>
          </p:cNvSpPr>
          <p:nvPr/>
        </p:nvSpPr>
        <p:spPr bwMode="auto">
          <a:xfrm>
            <a:off x="5406335" y="4753456"/>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8" name="Oval 36"/>
          <p:cNvSpPr>
            <a:spLocks noChangeArrowheads="1"/>
          </p:cNvSpPr>
          <p:nvPr/>
        </p:nvSpPr>
        <p:spPr bwMode="auto">
          <a:xfrm>
            <a:off x="6304066" y="5095166"/>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29" name="AutoShape 37"/>
          <p:cNvSpPr>
            <a:spLocks noChangeArrowheads="1"/>
          </p:cNvSpPr>
          <p:nvPr/>
        </p:nvSpPr>
        <p:spPr bwMode="auto">
          <a:xfrm>
            <a:off x="6304066" y="2529369"/>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0" name="AutoShape 38"/>
          <p:cNvSpPr>
            <a:spLocks noChangeArrowheads="1"/>
          </p:cNvSpPr>
          <p:nvPr/>
        </p:nvSpPr>
        <p:spPr bwMode="auto">
          <a:xfrm>
            <a:off x="3734698" y="2081694"/>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1" name="Oval 39"/>
          <p:cNvSpPr>
            <a:spLocks noChangeArrowheads="1"/>
          </p:cNvSpPr>
          <p:nvPr/>
        </p:nvSpPr>
        <p:spPr bwMode="auto">
          <a:xfrm>
            <a:off x="5983789" y="2586519"/>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2" name="Oval 40"/>
          <p:cNvSpPr>
            <a:spLocks noChangeArrowheads="1"/>
          </p:cNvSpPr>
          <p:nvPr/>
        </p:nvSpPr>
        <p:spPr bwMode="auto">
          <a:xfrm>
            <a:off x="6945814" y="2529369"/>
            <a:ext cx="53578"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3" name="Rectangle 41"/>
          <p:cNvSpPr>
            <a:spLocks noChangeArrowheads="1"/>
          </p:cNvSpPr>
          <p:nvPr/>
        </p:nvSpPr>
        <p:spPr bwMode="auto">
          <a:xfrm>
            <a:off x="1299870" y="3037767"/>
            <a:ext cx="5897165" cy="1369219"/>
          </a:xfrm>
          <a:prstGeom prst="rect">
            <a:avLst/>
          </a:prstGeom>
          <a:noFill/>
          <a:ln w="12700">
            <a:no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4" name="Rectangle 42"/>
          <p:cNvSpPr>
            <a:spLocks noChangeArrowheads="1"/>
          </p:cNvSpPr>
          <p:nvPr/>
        </p:nvSpPr>
        <p:spPr bwMode="auto">
          <a:xfrm>
            <a:off x="1799933" y="4828467"/>
            <a:ext cx="515540" cy="296465"/>
          </a:xfrm>
          <a:prstGeom prst="rect">
            <a:avLst/>
          </a:prstGeom>
          <a:noFill/>
          <a:ln w="12700">
            <a:no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5" name="AutoShape 43"/>
          <p:cNvSpPr>
            <a:spLocks noChangeArrowheads="1"/>
          </p:cNvSpPr>
          <p:nvPr/>
        </p:nvSpPr>
        <p:spPr bwMode="auto">
          <a:xfrm>
            <a:off x="1480845" y="1934056"/>
            <a:ext cx="134540"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6" name="AutoShape 44"/>
          <p:cNvSpPr>
            <a:spLocks noChangeArrowheads="1"/>
          </p:cNvSpPr>
          <p:nvPr/>
        </p:nvSpPr>
        <p:spPr bwMode="auto">
          <a:xfrm>
            <a:off x="4465740" y="3624744"/>
            <a:ext cx="71438"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7" name="AutoShape 45"/>
          <p:cNvSpPr>
            <a:spLocks noChangeArrowheads="1"/>
          </p:cNvSpPr>
          <p:nvPr/>
        </p:nvSpPr>
        <p:spPr bwMode="auto">
          <a:xfrm>
            <a:off x="5228933" y="3172306"/>
            <a:ext cx="135731" cy="5715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8" name="AutoShape 46"/>
          <p:cNvSpPr>
            <a:spLocks noChangeArrowheads="1"/>
          </p:cNvSpPr>
          <p:nvPr/>
        </p:nvSpPr>
        <p:spPr bwMode="auto">
          <a:xfrm>
            <a:off x="4364539" y="3073485"/>
            <a:ext cx="54769" cy="47625"/>
          </a:xfrm>
          <a:prstGeom prst="triangle">
            <a:avLst>
              <a:gd name="adj" fmla="val 100000"/>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39" name="AutoShape 47"/>
          <p:cNvSpPr>
            <a:spLocks noChangeArrowheads="1"/>
          </p:cNvSpPr>
          <p:nvPr/>
        </p:nvSpPr>
        <p:spPr bwMode="auto">
          <a:xfrm>
            <a:off x="1240339" y="4810606"/>
            <a:ext cx="54769" cy="47625"/>
          </a:xfrm>
          <a:prstGeom prst="triangle">
            <a:avLst>
              <a:gd name="adj" fmla="val 100000"/>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0" name="AutoShape 48"/>
          <p:cNvSpPr>
            <a:spLocks noChangeArrowheads="1"/>
          </p:cNvSpPr>
          <p:nvPr/>
        </p:nvSpPr>
        <p:spPr bwMode="auto">
          <a:xfrm>
            <a:off x="6583862" y="5118980"/>
            <a:ext cx="71438" cy="1190"/>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1" name="AutoShape 49"/>
          <p:cNvSpPr>
            <a:spLocks noChangeArrowheads="1"/>
          </p:cNvSpPr>
          <p:nvPr/>
        </p:nvSpPr>
        <p:spPr bwMode="auto">
          <a:xfrm>
            <a:off x="6456465" y="4777269"/>
            <a:ext cx="71438" cy="1191"/>
          </a:xfrm>
          <a:prstGeom prst="rtTriangle">
            <a:avLst/>
          </a:prstGeom>
          <a:solidFill>
            <a:schemeClr val="folHlink"/>
          </a:solidFill>
          <a:ln w="762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2" name="Oval 50"/>
          <p:cNvSpPr>
            <a:spLocks noChangeArrowheads="1"/>
          </p:cNvSpPr>
          <p:nvPr/>
        </p:nvSpPr>
        <p:spPr bwMode="auto">
          <a:xfrm>
            <a:off x="4765779" y="4582006"/>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3" name="Oval 51"/>
          <p:cNvSpPr>
            <a:spLocks noChangeArrowheads="1"/>
          </p:cNvSpPr>
          <p:nvPr/>
        </p:nvSpPr>
        <p:spPr bwMode="auto">
          <a:xfrm>
            <a:off x="5983789" y="4582006"/>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4" name="Oval 52"/>
          <p:cNvSpPr>
            <a:spLocks noChangeArrowheads="1"/>
          </p:cNvSpPr>
          <p:nvPr/>
        </p:nvSpPr>
        <p:spPr bwMode="auto">
          <a:xfrm>
            <a:off x="2471445" y="3856916"/>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6" name="AutoShape 54"/>
          <p:cNvSpPr>
            <a:spLocks noChangeArrowheads="1"/>
          </p:cNvSpPr>
          <p:nvPr/>
        </p:nvSpPr>
        <p:spPr bwMode="auto">
          <a:xfrm>
            <a:off x="5406335" y="458200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7" name="AutoShape 55"/>
          <p:cNvSpPr>
            <a:spLocks noChangeArrowheads="1"/>
          </p:cNvSpPr>
          <p:nvPr/>
        </p:nvSpPr>
        <p:spPr bwMode="auto">
          <a:xfrm>
            <a:off x="3257258" y="3685466"/>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48" name="AutoShape 56"/>
          <p:cNvSpPr>
            <a:spLocks noChangeArrowheads="1"/>
          </p:cNvSpPr>
          <p:nvPr/>
        </p:nvSpPr>
        <p:spPr bwMode="auto">
          <a:xfrm>
            <a:off x="1776120" y="4316497"/>
            <a:ext cx="182165"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CA" sz="3300">
              <a:solidFill>
                <a:srgbClr val="000000"/>
              </a:solidFill>
              <a:latin typeface="Times New Roman" pitchFamily="18" charset="0"/>
              <a:cs typeface="Arial" pitchFamily="34" charset="0"/>
            </a:endParaRPr>
          </a:p>
        </p:txBody>
      </p:sp>
      <p:sp>
        <p:nvSpPr>
          <p:cNvPr id="289849" name="Oval 57"/>
          <p:cNvSpPr>
            <a:spLocks noChangeArrowheads="1"/>
          </p:cNvSpPr>
          <p:nvPr/>
        </p:nvSpPr>
        <p:spPr bwMode="auto">
          <a:xfrm>
            <a:off x="1217716" y="408432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0" name="Oval 58"/>
          <p:cNvSpPr>
            <a:spLocks noChangeArrowheads="1"/>
          </p:cNvSpPr>
          <p:nvPr/>
        </p:nvSpPr>
        <p:spPr bwMode="auto">
          <a:xfrm>
            <a:off x="2986985" y="408432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1" name="Oval 59"/>
          <p:cNvSpPr>
            <a:spLocks noChangeArrowheads="1"/>
          </p:cNvSpPr>
          <p:nvPr/>
        </p:nvSpPr>
        <p:spPr bwMode="auto">
          <a:xfrm>
            <a:off x="2471445" y="437007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CA" sz="3300">
              <a:solidFill>
                <a:srgbClr val="000000"/>
              </a:solidFill>
              <a:latin typeface="Times New Roman" pitchFamily="18" charset="0"/>
              <a:cs typeface="Arial" pitchFamily="34" charset="0"/>
            </a:endParaRPr>
          </a:p>
        </p:txBody>
      </p:sp>
      <p:sp>
        <p:nvSpPr>
          <p:cNvPr id="289852" name="AutoShape 60"/>
          <p:cNvSpPr>
            <a:spLocks noChangeArrowheads="1"/>
          </p:cNvSpPr>
          <p:nvPr/>
        </p:nvSpPr>
        <p:spPr bwMode="auto">
          <a:xfrm>
            <a:off x="3440614" y="4093850"/>
            <a:ext cx="53578"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3" name="AutoShape 61"/>
          <p:cNvSpPr>
            <a:spLocks noChangeArrowheads="1"/>
          </p:cNvSpPr>
          <p:nvPr/>
        </p:nvSpPr>
        <p:spPr bwMode="auto">
          <a:xfrm>
            <a:off x="1559426" y="414147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4" name="AutoShape 62"/>
          <p:cNvSpPr>
            <a:spLocks noChangeArrowheads="1"/>
          </p:cNvSpPr>
          <p:nvPr/>
        </p:nvSpPr>
        <p:spPr bwMode="auto">
          <a:xfrm>
            <a:off x="4465741" y="442722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CA" sz="3300">
              <a:solidFill>
                <a:srgbClr val="000000"/>
              </a:solidFill>
              <a:latin typeface="Times New Roman" pitchFamily="18" charset="0"/>
              <a:cs typeface="Arial" pitchFamily="34" charset="0"/>
            </a:endParaRPr>
          </a:p>
        </p:txBody>
      </p:sp>
      <p:sp>
        <p:nvSpPr>
          <p:cNvPr id="289855" name="Oval 63"/>
          <p:cNvSpPr>
            <a:spLocks noChangeArrowheads="1"/>
          </p:cNvSpPr>
          <p:nvPr/>
        </p:nvSpPr>
        <p:spPr bwMode="auto">
          <a:xfrm>
            <a:off x="1845176" y="3856916"/>
            <a:ext cx="53578"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6" name="AutoShape 64"/>
          <p:cNvSpPr>
            <a:spLocks noChangeArrowheads="1"/>
          </p:cNvSpPr>
          <p:nvPr/>
        </p:nvSpPr>
        <p:spPr bwMode="auto">
          <a:xfrm>
            <a:off x="2129735" y="414147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7" name="AutoShape 65"/>
          <p:cNvSpPr>
            <a:spLocks noChangeArrowheads="1"/>
          </p:cNvSpPr>
          <p:nvPr/>
        </p:nvSpPr>
        <p:spPr bwMode="auto">
          <a:xfrm>
            <a:off x="2984604" y="379976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58" name="Rectangle 66"/>
          <p:cNvSpPr>
            <a:spLocks noChangeArrowheads="1"/>
          </p:cNvSpPr>
          <p:nvPr/>
        </p:nvSpPr>
        <p:spPr bwMode="auto">
          <a:xfrm>
            <a:off x="5773047" y="2292436"/>
            <a:ext cx="137122" cy="221215"/>
          </a:xfrm>
          <a:prstGeom prst="rect">
            <a:avLst/>
          </a:prstGeom>
          <a:noFill/>
          <a:ln w="12700">
            <a:noFill/>
            <a:miter lim="800000"/>
            <a:headEnd/>
            <a:tailEnd/>
          </a:ln>
          <a:effectLst/>
        </p:spPr>
        <p:txBody>
          <a:bodyPr wrap="none" lIns="67866" tIns="33338" rIns="67866" bIns="33338">
            <a:spAutoFit/>
          </a:bodyPr>
          <a:lstStyle/>
          <a:p>
            <a:pPr defTabSz="342900" eaLnBrk="0" fontAlgn="base" hangingPunct="0">
              <a:spcBef>
                <a:spcPct val="0"/>
              </a:spcBef>
              <a:spcAft>
                <a:spcPct val="0"/>
              </a:spcAft>
              <a:defRPr/>
            </a:pPr>
            <a:endParaRPr lang="en-CA" sz="1500" b="1" baseline="30000">
              <a:solidFill>
                <a:srgbClr val="CCCCFF"/>
              </a:solidFill>
              <a:latin typeface="Times New Roman" pitchFamily="18" charset="0"/>
              <a:cs typeface="Arial" pitchFamily="34" charset="0"/>
            </a:endParaRPr>
          </a:p>
        </p:txBody>
      </p:sp>
      <p:sp>
        <p:nvSpPr>
          <p:cNvPr id="289859" name="Rectangle 67"/>
          <p:cNvSpPr>
            <a:spLocks noChangeArrowheads="1"/>
          </p:cNvSpPr>
          <p:nvPr/>
        </p:nvSpPr>
        <p:spPr bwMode="auto">
          <a:xfrm>
            <a:off x="920059" y="4674875"/>
            <a:ext cx="6592491" cy="323850"/>
          </a:xfrm>
          <a:prstGeom prst="rect">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0" name="Oval 68"/>
          <p:cNvSpPr>
            <a:spLocks noChangeArrowheads="1"/>
          </p:cNvSpPr>
          <p:nvPr/>
        </p:nvSpPr>
        <p:spPr bwMode="auto">
          <a:xfrm>
            <a:off x="4239523" y="419862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1" name="Oval 69"/>
          <p:cNvSpPr>
            <a:spLocks noChangeArrowheads="1"/>
          </p:cNvSpPr>
          <p:nvPr/>
        </p:nvSpPr>
        <p:spPr bwMode="auto">
          <a:xfrm>
            <a:off x="5320610" y="408432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2" name="AutoShape 70"/>
          <p:cNvSpPr>
            <a:spLocks noChangeArrowheads="1"/>
          </p:cNvSpPr>
          <p:nvPr/>
        </p:nvSpPr>
        <p:spPr bwMode="auto">
          <a:xfrm>
            <a:off x="2586934" y="4639156"/>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3" name="AutoShape 71"/>
          <p:cNvSpPr>
            <a:spLocks noChangeArrowheads="1"/>
          </p:cNvSpPr>
          <p:nvPr/>
        </p:nvSpPr>
        <p:spPr bwMode="auto">
          <a:xfrm>
            <a:off x="984353" y="4639156"/>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4" name="AutoShape 72"/>
          <p:cNvSpPr>
            <a:spLocks noChangeArrowheads="1"/>
          </p:cNvSpPr>
          <p:nvPr/>
        </p:nvSpPr>
        <p:spPr bwMode="auto">
          <a:xfrm>
            <a:off x="1753496" y="4639156"/>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5" name="AutoShape 73"/>
          <p:cNvSpPr>
            <a:spLocks noChangeArrowheads="1"/>
          </p:cNvSpPr>
          <p:nvPr/>
        </p:nvSpPr>
        <p:spPr bwMode="auto">
          <a:xfrm>
            <a:off x="3356078" y="4639156"/>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6" name="AutoShape 74"/>
          <p:cNvSpPr>
            <a:spLocks noChangeArrowheads="1"/>
          </p:cNvSpPr>
          <p:nvPr/>
        </p:nvSpPr>
        <p:spPr bwMode="auto">
          <a:xfrm>
            <a:off x="5086057" y="4639156"/>
            <a:ext cx="31194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7" name="AutoShape 75"/>
          <p:cNvSpPr>
            <a:spLocks noChangeArrowheads="1"/>
          </p:cNvSpPr>
          <p:nvPr/>
        </p:nvSpPr>
        <p:spPr bwMode="auto">
          <a:xfrm>
            <a:off x="4189515" y="4639156"/>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8" name="AutoShape 76"/>
          <p:cNvSpPr>
            <a:spLocks noChangeArrowheads="1"/>
          </p:cNvSpPr>
          <p:nvPr/>
        </p:nvSpPr>
        <p:spPr bwMode="auto">
          <a:xfrm>
            <a:off x="5983789" y="4639156"/>
            <a:ext cx="310753"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69" name="AutoShape 77"/>
          <p:cNvSpPr>
            <a:spLocks noChangeArrowheads="1"/>
          </p:cNvSpPr>
          <p:nvPr/>
        </p:nvSpPr>
        <p:spPr bwMode="auto">
          <a:xfrm>
            <a:off x="6817226" y="4639156"/>
            <a:ext cx="310753"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0" name="Oval 78"/>
          <p:cNvSpPr>
            <a:spLocks noChangeArrowheads="1"/>
          </p:cNvSpPr>
          <p:nvPr/>
        </p:nvSpPr>
        <p:spPr bwMode="auto">
          <a:xfrm>
            <a:off x="2926263" y="4331975"/>
            <a:ext cx="341709" cy="342900"/>
          </a:xfrm>
          <a:prstGeom prst="ellipse">
            <a:avLst/>
          </a:prstGeom>
          <a:gradFill rotWithShape="0">
            <a:gsLst>
              <a:gs pos="0">
                <a:srgbClr val="4D4D4D"/>
              </a:gs>
              <a:gs pos="100000">
                <a:srgbClr val="637483"/>
              </a:gs>
            </a:gsLst>
            <a:lin ang="5400000" scaled="1"/>
          </a:gradFill>
          <a:ln w="12700">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1" name="Oval 79"/>
          <p:cNvSpPr>
            <a:spLocks noChangeArrowheads="1"/>
          </p:cNvSpPr>
          <p:nvPr/>
        </p:nvSpPr>
        <p:spPr bwMode="auto">
          <a:xfrm>
            <a:off x="6118329" y="4331975"/>
            <a:ext cx="341710" cy="342900"/>
          </a:xfrm>
          <a:prstGeom prst="ellipse">
            <a:avLst/>
          </a:prstGeom>
          <a:gradFill rotWithShape="0">
            <a:gsLst>
              <a:gs pos="0">
                <a:srgbClr val="4D4D4D"/>
              </a:gs>
              <a:gs pos="100000">
                <a:srgbClr val="637483"/>
              </a:gs>
            </a:gsLst>
            <a:lin ang="5400000" scaled="1"/>
          </a:gradFill>
          <a:ln w="12700">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2" name="AutoShape 80"/>
          <p:cNvSpPr>
            <a:spLocks noChangeArrowheads="1"/>
          </p:cNvSpPr>
          <p:nvPr/>
        </p:nvSpPr>
        <p:spPr bwMode="auto">
          <a:xfrm>
            <a:off x="5662320" y="4312925"/>
            <a:ext cx="182165"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CA" sz="3300">
              <a:solidFill>
                <a:srgbClr val="000000"/>
              </a:solidFill>
              <a:latin typeface="Times New Roman" pitchFamily="18" charset="0"/>
              <a:cs typeface="Arial" pitchFamily="34" charset="0"/>
            </a:endParaRPr>
          </a:p>
        </p:txBody>
      </p:sp>
      <p:sp>
        <p:nvSpPr>
          <p:cNvPr id="289873" name="Oval 81"/>
          <p:cNvSpPr>
            <a:spLocks noChangeArrowheads="1"/>
          </p:cNvSpPr>
          <p:nvPr/>
        </p:nvSpPr>
        <p:spPr bwMode="auto">
          <a:xfrm>
            <a:off x="5263460" y="442722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4" name="AutoShape 82"/>
          <p:cNvSpPr>
            <a:spLocks noChangeArrowheads="1"/>
          </p:cNvSpPr>
          <p:nvPr/>
        </p:nvSpPr>
        <p:spPr bwMode="auto">
          <a:xfrm>
            <a:off x="5946879" y="397002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5" name="AutoShape 83"/>
          <p:cNvSpPr>
            <a:spLocks noChangeArrowheads="1"/>
          </p:cNvSpPr>
          <p:nvPr/>
        </p:nvSpPr>
        <p:spPr bwMode="auto">
          <a:xfrm>
            <a:off x="4624095" y="3847391"/>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6" name="AutoShape 84"/>
          <p:cNvSpPr>
            <a:spLocks noChangeArrowheads="1"/>
          </p:cNvSpPr>
          <p:nvPr/>
        </p:nvSpPr>
        <p:spPr bwMode="auto">
          <a:xfrm>
            <a:off x="3154864" y="408432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7" name="AutoShape 85"/>
          <p:cNvSpPr>
            <a:spLocks noChangeArrowheads="1"/>
          </p:cNvSpPr>
          <p:nvPr/>
        </p:nvSpPr>
        <p:spPr bwMode="auto">
          <a:xfrm>
            <a:off x="3670404" y="4312925"/>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78" name="AutoShape 86"/>
          <p:cNvSpPr>
            <a:spLocks noChangeArrowheads="1"/>
          </p:cNvSpPr>
          <p:nvPr/>
        </p:nvSpPr>
        <p:spPr bwMode="auto">
          <a:xfrm>
            <a:off x="7029158" y="4474851"/>
            <a:ext cx="183356" cy="4643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CA" sz="3300">
              <a:solidFill>
                <a:srgbClr val="000000"/>
              </a:solidFill>
              <a:latin typeface="Times New Roman" pitchFamily="18" charset="0"/>
              <a:cs typeface="Arial" pitchFamily="34" charset="0"/>
            </a:endParaRPr>
          </a:p>
        </p:txBody>
      </p:sp>
      <p:sp>
        <p:nvSpPr>
          <p:cNvPr id="289879" name="Oval 87"/>
          <p:cNvSpPr>
            <a:spLocks noChangeArrowheads="1"/>
          </p:cNvSpPr>
          <p:nvPr/>
        </p:nvSpPr>
        <p:spPr bwMode="auto">
          <a:xfrm>
            <a:off x="6630298" y="4587960"/>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0" name="AutoShape 88"/>
          <p:cNvSpPr>
            <a:spLocks noChangeArrowheads="1"/>
          </p:cNvSpPr>
          <p:nvPr/>
        </p:nvSpPr>
        <p:spPr bwMode="auto">
          <a:xfrm>
            <a:off x="6630298" y="4360550"/>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1" name="Oval 89"/>
          <p:cNvSpPr>
            <a:spLocks noChangeArrowheads="1"/>
          </p:cNvSpPr>
          <p:nvPr/>
        </p:nvSpPr>
        <p:spPr bwMode="auto">
          <a:xfrm>
            <a:off x="7200607" y="4027175"/>
            <a:ext cx="54769" cy="47625"/>
          </a:xfrm>
          <a:prstGeom prst="ellipse">
            <a:avLst/>
          </a:prstGeom>
          <a:solidFill>
            <a:srgbClr val="000000"/>
          </a:solidFill>
          <a:ln w="12700">
            <a:solidFill>
              <a:srgbClr val="CECECE"/>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2" name="AutoShape 90"/>
          <p:cNvSpPr>
            <a:spLocks noChangeArrowheads="1"/>
          </p:cNvSpPr>
          <p:nvPr/>
        </p:nvSpPr>
        <p:spPr bwMode="auto">
          <a:xfrm>
            <a:off x="6916046" y="3914066"/>
            <a:ext cx="53579" cy="46434"/>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3" name="AutoShape 91"/>
          <p:cNvSpPr>
            <a:spLocks noChangeArrowheads="1"/>
          </p:cNvSpPr>
          <p:nvPr/>
        </p:nvSpPr>
        <p:spPr bwMode="auto">
          <a:xfrm>
            <a:off x="1217717" y="2830597"/>
            <a:ext cx="183356" cy="46434"/>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4" name="AutoShape 92"/>
          <p:cNvSpPr>
            <a:spLocks noChangeArrowheads="1"/>
          </p:cNvSpPr>
          <p:nvPr/>
        </p:nvSpPr>
        <p:spPr bwMode="auto">
          <a:xfrm>
            <a:off x="3496573" y="3219931"/>
            <a:ext cx="183356" cy="47625"/>
          </a:xfrm>
          <a:prstGeom prst="octagon">
            <a:avLst>
              <a:gd name="adj" fmla="val 29282"/>
            </a:avLst>
          </a:prstGeom>
          <a:solidFill>
            <a:schemeClr val="folHlink"/>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5" name="Freeform 93"/>
          <p:cNvSpPr>
            <a:spLocks noChangeArrowheads="1"/>
          </p:cNvSpPr>
          <p:nvPr/>
        </p:nvSpPr>
        <p:spPr bwMode="auto">
          <a:xfrm>
            <a:off x="3123906" y="1545913"/>
            <a:ext cx="895350" cy="1820466"/>
          </a:xfrm>
          <a:custGeom>
            <a:avLst/>
            <a:gdLst/>
            <a:ahLst/>
            <a:cxnLst>
              <a:cxn ang="0">
                <a:pos x="631" y="0"/>
              </a:cxn>
              <a:cxn ang="0">
                <a:pos x="0" y="1272"/>
              </a:cxn>
            </a:cxnLst>
            <a:rect l="0" t="0" r="r" b="b"/>
            <a:pathLst>
              <a:path w="631" h="1272">
                <a:moveTo>
                  <a:pt x="631" y="0"/>
                </a:moveTo>
                <a:lnTo>
                  <a:pt x="0" y="1272"/>
                </a:lnTo>
              </a:path>
            </a:pathLst>
          </a:custGeom>
          <a:noFill/>
          <a:ln w="12700" cap="flat">
            <a:solidFill>
              <a:srgbClr val="808080"/>
            </a:solidFill>
            <a:prstDash val="solid"/>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grpSp>
        <p:nvGrpSpPr>
          <p:cNvPr id="2" name="Group 94"/>
          <p:cNvGrpSpPr>
            <a:grpSpLocks/>
          </p:cNvGrpSpPr>
          <p:nvPr/>
        </p:nvGrpSpPr>
        <p:grpSpPr bwMode="auto">
          <a:xfrm>
            <a:off x="920060" y="1454236"/>
            <a:ext cx="3307556" cy="1968103"/>
            <a:chOff x="469" y="381"/>
            <a:chExt cx="2786" cy="1657"/>
          </a:xfrm>
        </p:grpSpPr>
        <p:sp>
          <p:nvSpPr>
            <p:cNvPr id="289887" name="Line 95"/>
            <p:cNvSpPr>
              <a:spLocks noChangeShapeType="1"/>
            </p:cNvSpPr>
            <p:nvPr/>
          </p:nvSpPr>
          <p:spPr bwMode="auto">
            <a:xfrm flipH="1">
              <a:off x="469" y="381"/>
              <a:ext cx="211" cy="352"/>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8" name="Line 96"/>
            <p:cNvSpPr>
              <a:spLocks noChangeShapeType="1"/>
            </p:cNvSpPr>
            <p:nvPr/>
          </p:nvSpPr>
          <p:spPr bwMode="auto">
            <a:xfrm flipH="1">
              <a:off x="487" y="401"/>
              <a:ext cx="333" cy="594"/>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89" name="Line 97"/>
            <p:cNvSpPr>
              <a:spLocks noChangeShapeType="1"/>
            </p:cNvSpPr>
            <p:nvPr/>
          </p:nvSpPr>
          <p:spPr bwMode="auto">
            <a:xfrm flipH="1">
              <a:off x="469" y="398"/>
              <a:ext cx="502" cy="905"/>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0" name="Line 98"/>
            <p:cNvSpPr>
              <a:spLocks noChangeShapeType="1"/>
            </p:cNvSpPr>
            <p:nvPr/>
          </p:nvSpPr>
          <p:spPr bwMode="auto">
            <a:xfrm flipH="1">
              <a:off x="469" y="406"/>
              <a:ext cx="663" cy="1308"/>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1" name="Line 99"/>
            <p:cNvSpPr>
              <a:spLocks noChangeShapeType="1"/>
            </p:cNvSpPr>
            <p:nvPr/>
          </p:nvSpPr>
          <p:spPr bwMode="auto">
            <a:xfrm flipH="1">
              <a:off x="573" y="393"/>
              <a:ext cx="710" cy="1388"/>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2" name="Line 100"/>
            <p:cNvSpPr>
              <a:spLocks noChangeShapeType="1"/>
            </p:cNvSpPr>
            <p:nvPr/>
          </p:nvSpPr>
          <p:spPr bwMode="auto">
            <a:xfrm flipH="1">
              <a:off x="785" y="391"/>
              <a:ext cx="671" cy="1390"/>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3" name="Line 101"/>
            <p:cNvSpPr>
              <a:spLocks noChangeShapeType="1"/>
            </p:cNvSpPr>
            <p:nvPr/>
          </p:nvSpPr>
          <p:spPr bwMode="auto">
            <a:xfrm flipH="1">
              <a:off x="941" y="388"/>
              <a:ext cx="687" cy="1393"/>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4" name="Line 102"/>
            <p:cNvSpPr>
              <a:spLocks noChangeShapeType="1"/>
            </p:cNvSpPr>
            <p:nvPr/>
          </p:nvSpPr>
          <p:spPr bwMode="auto">
            <a:xfrm flipH="1">
              <a:off x="1120" y="397"/>
              <a:ext cx="680" cy="1384"/>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5" name="Line 103"/>
            <p:cNvSpPr>
              <a:spLocks noChangeShapeType="1"/>
            </p:cNvSpPr>
            <p:nvPr/>
          </p:nvSpPr>
          <p:spPr bwMode="auto">
            <a:xfrm flipH="1">
              <a:off x="1274" y="395"/>
              <a:ext cx="698" cy="1429"/>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6" name="Line 104"/>
            <p:cNvSpPr>
              <a:spLocks noChangeShapeType="1"/>
            </p:cNvSpPr>
            <p:nvPr/>
          </p:nvSpPr>
          <p:spPr bwMode="auto">
            <a:xfrm flipH="1">
              <a:off x="1402" y="393"/>
              <a:ext cx="753" cy="1431"/>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7" name="Line 105"/>
            <p:cNvSpPr>
              <a:spLocks noChangeShapeType="1"/>
            </p:cNvSpPr>
            <p:nvPr/>
          </p:nvSpPr>
          <p:spPr bwMode="auto">
            <a:xfrm flipH="1">
              <a:off x="1800" y="391"/>
              <a:ext cx="713" cy="1433"/>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8" name="Line 106"/>
            <p:cNvSpPr>
              <a:spLocks noChangeShapeType="1"/>
            </p:cNvSpPr>
            <p:nvPr/>
          </p:nvSpPr>
          <p:spPr bwMode="auto">
            <a:xfrm flipH="1">
              <a:off x="1549" y="389"/>
              <a:ext cx="777" cy="1483"/>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899" name="Freeform 107"/>
            <p:cNvSpPr>
              <a:spLocks noChangeArrowheads="1"/>
            </p:cNvSpPr>
            <p:nvPr/>
          </p:nvSpPr>
          <p:spPr bwMode="auto">
            <a:xfrm>
              <a:off x="1968" y="381"/>
              <a:ext cx="753" cy="1491"/>
            </a:xfrm>
            <a:custGeom>
              <a:avLst/>
              <a:gdLst/>
              <a:ahLst/>
              <a:cxnLst>
                <a:cxn ang="0">
                  <a:pos x="442" y="0"/>
                </a:cxn>
                <a:cxn ang="0">
                  <a:pos x="0" y="899"/>
                </a:cxn>
              </a:cxnLst>
              <a:rect l="0" t="0" r="r" b="b"/>
              <a:pathLst>
                <a:path w="442" h="899">
                  <a:moveTo>
                    <a:pt x="442" y="0"/>
                  </a:moveTo>
                  <a:lnTo>
                    <a:pt x="0" y="899"/>
                  </a:lnTo>
                </a:path>
              </a:pathLst>
            </a:custGeom>
            <a:noFill/>
            <a:ln w="12700" cap="flat">
              <a:solidFill>
                <a:srgbClr val="808080"/>
              </a:solidFill>
              <a:prstDash val="solid"/>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00" name="Freeform 108"/>
            <p:cNvSpPr>
              <a:spLocks noChangeArrowheads="1"/>
            </p:cNvSpPr>
            <p:nvPr/>
          </p:nvSpPr>
          <p:spPr bwMode="auto">
            <a:xfrm>
              <a:off x="2174" y="406"/>
              <a:ext cx="712" cy="1466"/>
            </a:xfrm>
            <a:custGeom>
              <a:avLst/>
              <a:gdLst/>
              <a:ahLst/>
              <a:cxnLst>
                <a:cxn ang="0">
                  <a:pos x="400" y="0"/>
                </a:cxn>
                <a:cxn ang="0">
                  <a:pos x="0" y="813"/>
                </a:cxn>
              </a:cxnLst>
              <a:rect l="0" t="0" r="r" b="b"/>
              <a:pathLst>
                <a:path w="400" h="813">
                  <a:moveTo>
                    <a:pt x="400" y="0"/>
                  </a:moveTo>
                  <a:lnTo>
                    <a:pt x="0" y="813"/>
                  </a:lnTo>
                </a:path>
              </a:pathLst>
            </a:custGeom>
            <a:noFill/>
            <a:ln w="12700" cap="flat">
              <a:solidFill>
                <a:srgbClr val="808080"/>
              </a:solidFill>
              <a:prstDash val="solid"/>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01" name="Freeform 109"/>
            <p:cNvSpPr>
              <a:spLocks noChangeArrowheads="1"/>
            </p:cNvSpPr>
            <p:nvPr/>
          </p:nvSpPr>
          <p:spPr bwMode="auto">
            <a:xfrm>
              <a:off x="2498" y="590"/>
              <a:ext cx="694" cy="1400"/>
            </a:xfrm>
            <a:custGeom>
              <a:avLst/>
              <a:gdLst/>
              <a:ahLst/>
              <a:cxnLst>
                <a:cxn ang="0">
                  <a:pos x="704" y="0"/>
                </a:cxn>
                <a:cxn ang="0">
                  <a:pos x="0" y="1424"/>
                </a:cxn>
              </a:cxnLst>
              <a:rect l="0" t="0" r="r" b="b"/>
              <a:pathLst>
                <a:path w="704" h="1424">
                  <a:moveTo>
                    <a:pt x="704" y="0"/>
                  </a:moveTo>
                  <a:lnTo>
                    <a:pt x="0" y="1424"/>
                  </a:lnTo>
                </a:path>
              </a:pathLst>
            </a:custGeom>
            <a:noFill/>
            <a:ln w="12700" cap="flat">
              <a:solidFill>
                <a:srgbClr val="808080"/>
              </a:solidFill>
              <a:prstDash val="solid"/>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02" name="Freeform 110"/>
            <p:cNvSpPr>
              <a:spLocks noChangeArrowheads="1"/>
            </p:cNvSpPr>
            <p:nvPr/>
          </p:nvSpPr>
          <p:spPr bwMode="auto">
            <a:xfrm>
              <a:off x="2675" y="817"/>
              <a:ext cx="580" cy="1221"/>
            </a:xfrm>
            <a:custGeom>
              <a:avLst/>
              <a:gdLst/>
              <a:ahLst/>
              <a:cxnLst>
                <a:cxn ang="0">
                  <a:pos x="567" y="0"/>
                </a:cxn>
                <a:cxn ang="0">
                  <a:pos x="0" y="1165"/>
                </a:cxn>
              </a:cxnLst>
              <a:rect l="0" t="0" r="r" b="b"/>
              <a:pathLst>
                <a:path w="567" h="1165">
                  <a:moveTo>
                    <a:pt x="567" y="0"/>
                  </a:moveTo>
                  <a:lnTo>
                    <a:pt x="0" y="1165"/>
                  </a:lnTo>
                </a:path>
              </a:pathLst>
            </a:custGeom>
            <a:noFill/>
            <a:ln w="12700" cap="flat">
              <a:solidFill>
                <a:srgbClr val="808080"/>
              </a:solidFill>
              <a:prstDash val="solid"/>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grpSp>
      <p:sp>
        <p:nvSpPr>
          <p:cNvPr id="289903" name="Line 111"/>
          <p:cNvSpPr>
            <a:spLocks noChangeShapeType="1"/>
          </p:cNvSpPr>
          <p:nvPr/>
        </p:nvSpPr>
        <p:spPr bwMode="auto">
          <a:xfrm flipH="1">
            <a:off x="3808515" y="2549611"/>
            <a:ext cx="371475" cy="735806"/>
          </a:xfrm>
          <a:prstGeom prst="line">
            <a:avLst/>
          </a:prstGeom>
          <a:noFill/>
          <a:ln w="12700">
            <a:solidFill>
              <a:srgbClr val="80808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16" name="AutoShape 124"/>
          <p:cNvSpPr>
            <a:spLocks noChangeArrowheads="1"/>
          </p:cNvSpPr>
          <p:nvPr/>
        </p:nvSpPr>
        <p:spPr bwMode="auto">
          <a:xfrm>
            <a:off x="2542882" y="3685466"/>
            <a:ext cx="54769" cy="47625"/>
          </a:xfrm>
          <a:prstGeom prst="triangle">
            <a:avLst>
              <a:gd name="adj" fmla="val 49995"/>
            </a:avLst>
          </a:prstGeom>
          <a:solidFill>
            <a:srgbClr val="3C0023"/>
          </a:solidFill>
          <a:ln w="12700">
            <a:solidFill>
              <a:schemeClr val="folHlink"/>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17" name="Freeform 125"/>
          <p:cNvSpPr>
            <a:spLocks/>
          </p:cNvSpPr>
          <p:nvPr/>
        </p:nvSpPr>
        <p:spPr bwMode="auto">
          <a:xfrm>
            <a:off x="3913290" y="1457807"/>
            <a:ext cx="3614738" cy="2378869"/>
          </a:xfrm>
          <a:custGeom>
            <a:avLst/>
            <a:gdLst/>
            <a:ahLst/>
            <a:cxnLst>
              <a:cxn ang="0">
                <a:pos x="0" y="0"/>
              </a:cxn>
              <a:cxn ang="0">
                <a:pos x="27" y="109"/>
              </a:cxn>
              <a:cxn ang="0">
                <a:pos x="0" y="245"/>
              </a:cxn>
              <a:cxn ang="0">
                <a:pos x="63" y="354"/>
              </a:cxn>
              <a:cxn ang="0">
                <a:pos x="109" y="491"/>
              </a:cxn>
              <a:cxn ang="0">
                <a:pos x="136" y="545"/>
              </a:cxn>
              <a:cxn ang="0">
                <a:pos x="154" y="600"/>
              </a:cxn>
              <a:cxn ang="0">
                <a:pos x="163" y="718"/>
              </a:cxn>
              <a:cxn ang="0">
                <a:pos x="163" y="818"/>
              </a:cxn>
              <a:cxn ang="0">
                <a:pos x="282" y="1173"/>
              </a:cxn>
              <a:cxn ang="0">
                <a:pos x="336" y="1282"/>
              </a:cxn>
              <a:cxn ang="0">
                <a:pos x="354" y="1400"/>
              </a:cxn>
              <a:cxn ang="0">
                <a:pos x="445" y="1536"/>
              </a:cxn>
              <a:cxn ang="0">
                <a:pos x="654" y="1609"/>
              </a:cxn>
              <a:cxn ang="0">
                <a:pos x="754" y="1691"/>
              </a:cxn>
              <a:cxn ang="0">
                <a:pos x="882" y="1682"/>
              </a:cxn>
              <a:cxn ang="0">
                <a:pos x="1045" y="1636"/>
              </a:cxn>
              <a:cxn ang="0">
                <a:pos x="1100" y="1655"/>
              </a:cxn>
              <a:cxn ang="0">
                <a:pos x="1163" y="1764"/>
              </a:cxn>
              <a:cxn ang="0">
                <a:pos x="1200" y="1782"/>
              </a:cxn>
              <a:cxn ang="0">
                <a:pos x="1509" y="1873"/>
              </a:cxn>
              <a:cxn ang="0">
                <a:pos x="1654" y="1764"/>
              </a:cxn>
              <a:cxn ang="0">
                <a:pos x="2009" y="1818"/>
              </a:cxn>
              <a:cxn ang="0">
                <a:pos x="2136" y="1800"/>
              </a:cxn>
              <a:cxn ang="0">
                <a:pos x="2200" y="1791"/>
              </a:cxn>
              <a:cxn ang="0">
                <a:pos x="2354" y="1791"/>
              </a:cxn>
              <a:cxn ang="0">
                <a:pos x="2472" y="1736"/>
              </a:cxn>
              <a:cxn ang="0">
                <a:pos x="2654" y="1755"/>
              </a:cxn>
              <a:cxn ang="0">
                <a:pos x="2709" y="1782"/>
              </a:cxn>
              <a:cxn ang="0">
                <a:pos x="2836" y="1827"/>
              </a:cxn>
              <a:cxn ang="0">
                <a:pos x="3045" y="1909"/>
              </a:cxn>
            </a:cxnLst>
            <a:rect l="0" t="0" r="r" b="b"/>
            <a:pathLst>
              <a:path w="3045" h="1909">
                <a:moveTo>
                  <a:pt x="0" y="0"/>
                </a:moveTo>
                <a:cubicBezTo>
                  <a:pt x="12" y="36"/>
                  <a:pt x="18" y="72"/>
                  <a:pt x="27" y="109"/>
                </a:cubicBezTo>
                <a:cubicBezTo>
                  <a:pt x="12" y="154"/>
                  <a:pt x="7" y="198"/>
                  <a:pt x="0" y="245"/>
                </a:cubicBezTo>
                <a:cubicBezTo>
                  <a:pt x="14" y="287"/>
                  <a:pt x="44" y="311"/>
                  <a:pt x="63" y="354"/>
                </a:cubicBezTo>
                <a:cubicBezTo>
                  <a:pt x="83" y="400"/>
                  <a:pt x="85" y="447"/>
                  <a:pt x="109" y="491"/>
                </a:cubicBezTo>
                <a:cubicBezTo>
                  <a:pt x="119" y="509"/>
                  <a:pt x="128" y="526"/>
                  <a:pt x="136" y="545"/>
                </a:cubicBezTo>
                <a:cubicBezTo>
                  <a:pt x="143" y="563"/>
                  <a:pt x="154" y="600"/>
                  <a:pt x="154" y="600"/>
                </a:cubicBezTo>
                <a:cubicBezTo>
                  <a:pt x="160" y="642"/>
                  <a:pt x="176" y="679"/>
                  <a:pt x="163" y="718"/>
                </a:cubicBezTo>
                <a:cubicBezTo>
                  <a:pt x="195" y="879"/>
                  <a:pt x="152" y="635"/>
                  <a:pt x="163" y="818"/>
                </a:cubicBezTo>
                <a:cubicBezTo>
                  <a:pt x="171" y="948"/>
                  <a:pt x="210" y="1066"/>
                  <a:pt x="282" y="1173"/>
                </a:cubicBezTo>
                <a:cubicBezTo>
                  <a:pt x="293" y="1229"/>
                  <a:pt x="312" y="1232"/>
                  <a:pt x="336" y="1282"/>
                </a:cubicBezTo>
                <a:cubicBezTo>
                  <a:pt x="342" y="1321"/>
                  <a:pt x="348" y="1361"/>
                  <a:pt x="354" y="1400"/>
                </a:cubicBezTo>
                <a:cubicBezTo>
                  <a:pt x="366" y="1488"/>
                  <a:pt x="359" y="1519"/>
                  <a:pt x="445" y="1536"/>
                </a:cubicBezTo>
                <a:cubicBezTo>
                  <a:pt x="519" y="1586"/>
                  <a:pt x="568" y="1598"/>
                  <a:pt x="654" y="1609"/>
                </a:cubicBezTo>
                <a:cubicBezTo>
                  <a:pt x="689" y="1662"/>
                  <a:pt x="698" y="1672"/>
                  <a:pt x="754" y="1691"/>
                </a:cubicBezTo>
                <a:cubicBezTo>
                  <a:pt x="805" y="1681"/>
                  <a:pt x="831" y="1672"/>
                  <a:pt x="882" y="1682"/>
                </a:cubicBezTo>
                <a:cubicBezTo>
                  <a:pt x="948" y="1677"/>
                  <a:pt x="1009" y="1692"/>
                  <a:pt x="1045" y="1636"/>
                </a:cubicBezTo>
                <a:cubicBezTo>
                  <a:pt x="1063" y="1642"/>
                  <a:pt x="1094" y="1637"/>
                  <a:pt x="1100" y="1655"/>
                </a:cubicBezTo>
                <a:cubicBezTo>
                  <a:pt x="1107" y="1676"/>
                  <a:pt x="1149" y="1750"/>
                  <a:pt x="1163" y="1764"/>
                </a:cubicBezTo>
                <a:cubicBezTo>
                  <a:pt x="1173" y="1774"/>
                  <a:pt x="1188" y="1775"/>
                  <a:pt x="1200" y="1782"/>
                </a:cubicBezTo>
                <a:cubicBezTo>
                  <a:pt x="1290" y="1833"/>
                  <a:pt x="1407" y="1855"/>
                  <a:pt x="1509" y="1873"/>
                </a:cubicBezTo>
                <a:cubicBezTo>
                  <a:pt x="1553" y="1797"/>
                  <a:pt x="1565" y="1777"/>
                  <a:pt x="1654" y="1764"/>
                </a:cubicBezTo>
                <a:cubicBezTo>
                  <a:pt x="1772" y="1793"/>
                  <a:pt x="1891" y="1789"/>
                  <a:pt x="2009" y="1818"/>
                </a:cubicBezTo>
                <a:cubicBezTo>
                  <a:pt x="2051" y="1812"/>
                  <a:pt x="2094" y="1806"/>
                  <a:pt x="2136" y="1800"/>
                </a:cubicBezTo>
                <a:cubicBezTo>
                  <a:pt x="2157" y="1797"/>
                  <a:pt x="2200" y="1791"/>
                  <a:pt x="2200" y="1791"/>
                </a:cubicBezTo>
                <a:cubicBezTo>
                  <a:pt x="2258" y="1810"/>
                  <a:pt x="2296" y="1806"/>
                  <a:pt x="2354" y="1791"/>
                </a:cubicBezTo>
                <a:cubicBezTo>
                  <a:pt x="2399" y="1762"/>
                  <a:pt x="2424" y="1752"/>
                  <a:pt x="2472" y="1736"/>
                </a:cubicBezTo>
                <a:cubicBezTo>
                  <a:pt x="2486" y="1737"/>
                  <a:pt x="2625" y="1747"/>
                  <a:pt x="2654" y="1755"/>
                </a:cubicBezTo>
                <a:cubicBezTo>
                  <a:pt x="2674" y="1761"/>
                  <a:pt x="2690" y="1774"/>
                  <a:pt x="2709" y="1782"/>
                </a:cubicBezTo>
                <a:cubicBezTo>
                  <a:pt x="2751" y="1799"/>
                  <a:pt x="2794" y="1811"/>
                  <a:pt x="2836" y="1827"/>
                </a:cubicBezTo>
                <a:cubicBezTo>
                  <a:pt x="2906" y="1853"/>
                  <a:pt x="2967" y="1909"/>
                  <a:pt x="3045" y="1909"/>
                </a:cubicBezTo>
              </a:path>
            </a:pathLst>
          </a:custGeom>
          <a:solidFill>
            <a:srgbClr val="C3BAA7"/>
          </a:solidFill>
          <a:ln w="12700" cap="flat" cmpd="sng">
            <a:noFill/>
            <a:prstDash val="solid"/>
            <a:round/>
            <a:headEnd type="none" w="med" len="med"/>
            <a:tailEnd type="none" w="med" len="me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18" name="AutoShape 126"/>
          <p:cNvSpPr>
            <a:spLocks noChangeArrowheads="1"/>
          </p:cNvSpPr>
          <p:nvPr/>
        </p:nvSpPr>
        <p:spPr bwMode="auto">
          <a:xfrm rot="10800000">
            <a:off x="3895431" y="1460189"/>
            <a:ext cx="3646884" cy="2393156"/>
          </a:xfrm>
          <a:prstGeom prst="rtTriangle">
            <a:avLst/>
          </a:prstGeom>
          <a:solidFill>
            <a:srgbClr val="C3BAA7"/>
          </a:solidFill>
          <a:ln w="12700">
            <a:no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19" name="Rectangle 127"/>
          <p:cNvSpPr>
            <a:spLocks noChangeArrowheads="1"/>
          </p:cNvSpPr>
          <p:nvPr/>
        </p:nvSpPr>
        <p:spPr bwMode="auto">
          <a:xfrm>
            <a:off x="920059" y="2336488"/>
            <a:ext cx="6592491" cy="323850"/>
          </a:xfrm>
          <a:prstGeom prst="rect">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0" name="AutoShape 128"/>
          <p:cNvSpPr>
            <a:spLocks noChangeArrowheads="1"/>
          </p:cNvSpPr>
          <p:nvPr/>
        </p:nvSpPr>
        <p:spPr bwMode="auto">
          <a:xfrm>
            <a:off x="2586934" y="2300769"/>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1" name="AutoShape 129"/>
          <p:cNvSpPr>
            <a:spLocks noChangeArrowheads="1"/>
          </p:cNvSpPr>
          <p:nvPr/>
        </p:nvSpPr>
        <p:spPr bwMode="auto">
          <a:xfrm>
            <a:off x="984353" y="2300769"/>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2" name="AutoShape 130"/>
          <p:cNvSpPr>
            <a:spLocks noChangeArrowheads="1"/>
          </p:cNvSpPr>
          <p:nvPr/>
        </p:nvSpPr>
        <p:spPr bwMode="auto">
          <a:xfrm>
            <a:off x="1753496" y="2300769"/>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3" name="AutoShape 131"/>
          <p:cNvSpPr>
            <a:spLocks noChangeArrowheads="1"/>
          </p:cNvSpPr>
          <p:nvPr/>
        </p:nvSpPr>
        <p:spPr bwMode="auto">
          <a:xfrm>
            <a:off x="3356078" y="2300769"/>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4" name="AutoShape 132"/>
          <p:cNvSpPr>
            <a:spLocks noChangeArrowheads="1"/>
          </p:cNvSpPr>
          <p:nvPr/>
        </p:nvSpPr>
        <p:spPr bwMode="auto">
          <a:xfrm>
            <a:off x="5086057" y="2300769"/>
            <a:ext cx="31194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5" name="AutoShape 133"/>
          <p:cNvSpPr>
            <a:spLocks noChangeArrowheads="1"/>
          </p:cNvSpPr>
          <p:nvPr/>
        </p:nvSpPr>
        <p:spPr bwMode="auto">
          <a:xfrm>
            <a:off x="4189515" y="2300769"/>
            <a:ext cx="310754"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6" name="AutoShape 134"/>
          <p:cNvSpPr>
            <a:spLocks noChangeArrowheads="1"/>
          </p:cNvSpPr>
          <p:nvPr/>
        </p:nvSpPr>
        <p:spPr bwMode="auto">
          <a:xfrm>
            <a:off x="5983789" y="2300769"/>
            <a:ext cx="310753"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7" name="AutoShape 135"/>
          <p:cNvSpPr>
            <a:spLocks noChangeArrowheads="1"/>
          </p:cNvSpPr>
          <p:nvPr/>
        </p:nvSpPr>
        <p:spPr bwMode="auto">
          <a:xfrm>
            <a:off x="6817226" y="2300769"/>
            <a:ext cx="310753" cy="390525"/>
          </a:xfrm>
          <a:prstGeom prst="parallelogram">
            <a:avLst>
              <a:gd name="adj" fmla="val 66667"/>
            </a:avLst>
          </a:prstGeom>
          <a:gradFill rotWithShape="0">
            <a:gsLst>
              <a:gs pos="0">
                <a:srgbClr val="4D4D4D"/>
              </a:gs>
              <a:gs pos="100000">
                <a:srgbClr val="637483"/>
              </a:gs>
            </a:gsLst>
            <a:lin ang="5400000" scaled="1"/>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8" name="Oval 136"/>
          <p:cNvSpPr>
            <a:spLocks noChangeArrowheads="1"/>
          </p:cNvSpPr>
          <p:nvPr/>
        </p:nvSpPr>
        <p:spPr bwMode="auto">
          <a:xfrm>
            <a:off x="2927454" y="2659147"/>
            <a:ext cx="341710" cy="342900"/>
          </a:xfrm>
          <a:prstGeom prst="ellipse">
            <a:avLst/>
          </a:prstGeom>
          <a:gradFill rotWithShape="0">
            <a:gsLst>
              <a:gs pos="0">
                <a:srgbClr val="4D4D4D"/>
              </a:gs>
              <a:gs pos="100000">
                <a:srgbClr val="637483"/>
              </a:gs>
            </a:gsLst>
            <a:lin ang="5400000" scaled="1"/>
          </a:gradFill>
          <a:ln w="12700">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29" name="Oval 137"/>
          <p:cNvSpPr>
            <a:spLocks noChangeArrowheads="1"/>
          </p:cNvSpPr>
          <p:nvPr/>
        </p:nvSpPr>
        <p:spPr bwMode="auto">
          <a:xfrm>
            <a:off x="6118329" y="2659147"/>
            <a:ext cx="341710" cy="342900"/>
          </a:xfrm>
          <a:prstGeom prst="ellipse">
            <a:avLst/>
          </a:prstGeom>
          <a:gradFill rotWithShape="0">
            <a:gsLst>
              <a:gs pos="0">
                <a:srgbClr val="4D4D4D"/>
              </a:gs>
              <a:gs pos="100000">
                <a:srgbClr val="637483"/>
              </a:gs>
            </a:gsLst>
            <a:lin ang="5400000" scaled="1"/>
          </a:gradFill>
          <a:ln w="12700">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0" name="Rectangle 138"/>
          <p:cNvSpPr>
            <a:spLocks noChangeArrowheads="1"/>
          </p:cNvSpPr>
          <p:nvPr/>
        </p:nvSpPr>
        <p:spPr bwMode="auto">
          <a:xfrm>
            <a:off x="4807450" y="2487697"/>
            <a:ext cx="1141809" cy="451247"/>
          </a:xfrm>
          <a:prstGeom prst="rect">
            <a:avLst/>
          </a:prstGeom>
          <a:gradFill rotWithShape="0">
            <a:gsLst>
              <a:gs pos="0">
                <a:srgbClr val="800000"/>
              </a:gs>
              <a:gs pos="100000">
                <a:srgbClr val="FFCC99"/>
              </a:gs>
            </a:gsLst>
            <a:path path="shape">
              <a:fillToRect l="50000" t="50000" r="50000" b="50000"/>
            </a:path>
          </a:gradFill>
          <a:ln w="1270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1" name="Rectangle 139"/>
          <p:cNvSpPr>
            <a:spLocks noChangeArrowheads="1"/>
          </p:cNvSpPr>
          <p:nvPr/>
        </p:nvSpPr>
        <p:spPr bwMode="auto">
          <a:xfrm>
            <a:off x="5119394" y="2638907"/>
            <a:ext cx="513159" cy="151210"/>
          </a:xfrm>
          <a:prstGeom prst="rect">
            <a:avLst/>
          </a:prstGeom>
          <a:gradFill rotWithShape="0">
            <a:gsLst>
              <a:gs pos="0">
                <a:srgbClr val="808080"/>
              </a:gs>
              <a:gs pos="100000">
                <a:srgbClr val="808080">
                  <a:gamma/>
                  <a:shade val="46275"/>
                  <a:invGamma/>
                </a:srgbClr>
              </a:gs>
            </a:gsLst>
            <a:path path="shape">
              <a:fillToRect l="50000" t="50000" r="50000" b="50000"/>
            </a:path>
          </a:gradFill>
          <a:ln w="19050">
            <a:solidFill>
              <a:srgbClr val="000000"/>
            </a:solidFill>
            <a:miter lim="800000"/>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2" name="Arc 140"/>
          <p:cNvSpPr>
            <a:spLocks/>
          </p:cNvSpPr>
          <p:nvPr/>
        </p:nvSpPr>
        <p:spPr bwMode="auto">
          <a:xfrm rot="16200000">
            <a:off x="6298709" y="2495436"/>
            <a:ext cx="164306" cy="184547"/>
          </a:xfrm>
          <a:custGeom>
            <a:avLst/>
            <a:gdLst>
              <a:gd name="G0" fmla="+- 21600 0 0"/>
              <a:gd name="G1" fmla="+- 21599 0 0"/>
              <a:gd name="G2" fmla="+- 21600 0 0"/>
              <a:gd name="T0" fmla="*/ 0 w 21600"/>
              <a:gd name="T1" fmla="*/ 21599 h 21599"/>
              <a:gd name="T2" fmla="*/ 2141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38100" cap="rnd">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3" name="Arc 141"/>
          <p:cNvSpPr>
            <a:spLocks/>
          </p:cNvSpPr>
          <p:nvPr/>
        </p:nvSpPr>
        <p:spPr bwMode="auto">
          <a:xfrm rot="16200000">
            <a:off x="6296923" y="2317439"/>
            <a:ext cx="165497" cy="1845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4" name="Arc 142"/>
          <p:cNvSpPr>
            <a:spLocks/>
          </p:cNvSpPr>
          <p:nvPr/>
        </p:nvSpPr>
        <p:spPr bwMode="auto">
          <a:xfrm rot="27000000">
            <a:off x="4472885" y="2317439"/>
            <a:ext cx="164306" cy="183356"/>
          </a:xfrm>
          <a:custGeom>
            <a:avLst/>
            <a:gdLst>
              <a:gd name="G0" fmla="+- 21600 0 0"/>
              <a:gd name="G1" fmla="+- 21599 0 0"/>
              <a:gd name="G2" fmla="+- 21600 0 0"/>
              <a:gd name="T0" fmla="*/ 0 w 21600"/>
              <a:gd name="T1" fmla="*/ 21599 h 21599"/>
              <a:gd name="T2" fmla="*/ 2141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38100" cap="rnd">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5" name="Arc 143"/>
          <p:cNvSpPr>
            <a:spLocks/>
          </p:cNvSpPr>
          <p:nvPr/>
        </p:nvSpPr>
        <p:spPr bwMode="auto">
          <a:xfrm rot="27000000">
            <a:off x="4473481" y="2494247"/>
            <a:ext cx="165497" cy="1833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6" name="Line 144"/>
          <p:cNvSpPr>
            <a:spLocks noChangeShapeType="1"/>
          </p:cNvSpPr>
          <p:nvPr/>
        </p:nvSpPr>
        <p:spPr bwMode="auto">
          <a:xfrm flipH="1" flipV="1">
            <a:off x="4805070" y="2690104"/>
            <a:ext cx="321469" cy="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7" name="Line 145"/>
          <p:cNvSpPr>
            <a:spLocks noChangeShapeType="1"/>
          </p:cNvSpPr>
          <p:nvPr/>
        </p:nvSpPr>
        <p:spPr bwMode="auto">
          <a:xfrm flipH="1" flipV="1">
            <a:off x="4805070" y="2730585"/>
            <a:ext cx="321469" cy="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8" name="Freeform 146"/>
          <p:cNvSpPr>
            <a:spLocks/>
          </p:cNvSpPr>
          <p:nvPr/>
        </p:nvSpPr>
        <p:spPr bwMode="auto">
          <a:xfrm>
            <a:off x="4636000" y="2426975"/>
            <a:ext cx="175022" cy="263129"/>
          </a:xfrm>
          <a:custGeom>
            <a:avLst/>
            <a:gdLst/>
            <a:ahLst/>
            <a:cxnLst>
              <a:cxn ang="0">
                <a:pos x="642" y="264"/>
              </a:cxn>
              <a:cxn ang="0">
                <a:pos x="0" y="0"/>
              </a:cxn>
            </a:cxnLst>
            <a:rect l="0" t="0" r="r" b="b"/>
            <a:pathLst>
              <a:path w="642" h="264">
                <a:moveTo>
                  <a:pt x="642" y="264"/>
                </a:moveTo>
                <a:lnTo>
                  <a:pt x="0" y="0"/>
                </a:lnTo>
              </a:path>
            </a:pathLst>
          </a:custGeom>
          <a:noFill/>
          <a:ln w="28575" cap="flat" cmpd="sng">
            <a:solidFill>
              <a:srgbClr val="000000"/>
            </a:solidFill>
            <a:prstDash val="solid"/>
            <a:round/>
            <a:headEnd type="none" w="med" len="med"/>
            <a:tailEnd type="none" w="med" len="me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39" name="Line 147"/>
          <p:cNvSpPr>
            <a:spLocks noChangeShapeType="1"/>
          </p:cNvSpPr>
          <p:nvPr/>
        </p:nvSpPr>
        <p:spPr bwMode="auto">
          <a:xfrm>
            <a:off x="4580041" y="2655575"/>
            <a:ext cx="227410" cy="7620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0" name="Line 148"/>
          <p:cNvSpPr>
            <a:spLocks noChangeShapeType="1"/>
          </p:cNvSpPr>
          <p:nvPr/>
        </p:nvSpPr>
        <p:spPr bwMode="auto">
          <a:xfrm flipH="1" flipV="1">
            <a:off x="5625410" y="2690104"/>
            <a:ext cx="321469" cy="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1" name="Line 149"/>
          <p:cNvSpPr>
            <a:spLocks noChangeShapeType="1"/>
          </p:cNvSpPr>
          <p:nvPr/>
        </p:nvSpPr>
        <p:spPr bwMode="auto">
          <a:xfrm flipH="1" flipV="1">
            <a:off x="5625410" y="2730585"/>
            <a:ext cx="321469" cy="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2" name="Line 150"/>
          <p:cNvSpPr>
            <a:spLocks noChangeShapeType="1"/>
          </p:cNvSpPr>
          <p:nvPr/>
        </p:nvSpPr>
        <p:spPr bwMode="auto">
          <a:xfrm flipV="1">
            <a:off x="5946879" y="2463885"/>
            <a:ext cx="341710" cy="228600"/>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3" name="Line 151"/>
          <p:cNvSpPr>
            <a:spLocks noChangeShapeType="1"/>
          </p:cNvSpPr>
          <p:nvPr/>
        </p:nvSpPr>
        <p:spPr bwMode="auto">
          <a:xfrm>
            <a:off x="5946878" y="2730585"/>
            <a:ext cx="228600" cy="227409"/>
          </a:xfrm>
          <a:prstGeom prst="line">
            <a:avLst/>
          </a:prstGeom>
          <a:noFill/>
          <a:ln w="28575">
            <a:solidFill>
              <a:srgbClr val="000000"/>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4" name="Arc 152"/>
          <p:cNvSpPr>
            <a:spLocks/>
          </p:cNvSpPr>
          <p:nvPr/>
        </p:nvSpPr>
        <p:spPr bwMode="auto">
          <a:xfrm>
            <a:off x="6567194" y="2312676"/>
            <a:ext cx="151209" cy="1845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4C5E6A"/>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5" name="Arc 153"/>
          <p:cNvSpPr>
            <a:spLocks/>
          </p:cNvSpPr>
          <p:nvPr/>
        </p:nvSpPr>
        <p:spPr bwMode="auto">
          <a:xfrm rot="10800000">
            <a:off x="6568385" y="2493651"/>
            <a:ext cx="151210" cy="184547"/>
          </a:xfrm>
          <a:custGeom>
            <a:avLst/>
            <a:gdLst>
              <a:gd name="G0" fmla="+- 21600 0 0"/>
              <a:gd name="G1" fmla="+- 21599 0 0"/>
              <a:gd name="G2" fmla="+- 21600 0 0"/>
              <a:gd name="T0" fmla="*/ 0 w 21600"/>
              <a:gd name="T1" fmla="*/ 21599 h 21599"/>
              <a:gd name="T2" fmla="*/ 2141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50800" cap="rnd">
            <a:solidFill>
              <a:srgbClr val="4C5E6A"/>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6" name="Arc 154"/>
          <p:cNvSpPr>
            <a:spLocks/>
          </p:cNvSpPr>
          <p:nvPr/>
        </p:nvSpPr>
        <p:spPr bwMode="auto">
          <a:xfrm>
            <a:off x="6568384" y="4652253"/>
            <a:ext cx="152400" cy="1845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rgbClr val="4C5E6A"/>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7" name="Arc 155"/>
          <p:cNvSpPr>
            <a:spLocks/>
          </p:cNvSpPr>
          <p:nvPr/>
        </p:nvSpPr>
        <p:spPr bwMode="auto">
          <a:xfrm rot="10800000">
            <a:off x="6568385" y="4830847"/>
            <a:ext cx="150019" cy="184547"/>
          </a:xfrm>
          <a:custGeom>
            <a:avLst/>
            <a:gdLst>
              <a:gd name="G0" fmla="+- 21600 0 0"/>
              <a:gd name="G1" fmla="+- 21599 0 0"/>
              <a:gd name="G2" fmla="+- 21600 0 0"/>
              <a:gd name="T0" fmla="*/ 0 w 21600"/>
              <a:gd name="T1" fmla="*/ 21599 h 21599"/>
              <a:gd name="T2" fmla="*/ 2141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close/>
              </a:path>
            </a:pathLst>
          </a:custGeom>
          <a:noFill/>
          <a:ln w="50800" cap="rnd">
            <a:solidFill>
              <a:srgbClr val="4C5E6A"/>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8" name="Line 156"/>
          <p:cNvSpPr>
            <a:spLocks noChangeShapeType="1"/>
          </p:cNvSpPr>
          <p:nvPr/>
        </p:nvSpPr>
        <p:spPr bwMode="auto">
          <a:xfrm>
            <a:off x="6568384" y="2669863"/>
            <a:ext cx="0" cy="1990725"/>
          </a:xfrm>
          <a:prstGeom prst="line">
            <a:avLst/>
          </a:prstGeom>
          <a:noFill/>
          <a:ln w="50800">
            <a:solidFill>
              <a:srgbClr val="4C5E6A"/>
            </a:solidFill>
            <a:round/>
            <a:headEnd/>
            <a:tailEnd/>
          </a:ln>
          <a:effectLst/>
        </p:spPr>
        <p:txBody>
          <a:bodyPr wrap="none" anchor="ctr"/>
          <a:lstStyle/>
          <a:p>
            <a:pPr algn="ctr" defTabSz="342900" eaLnBrk="0" fontAlgn="base" hangingPunct="0">
              <a:spcBef>
                <a:spcPct val="0"/>
              </a:spcBef>
              <a:spcAft>
                <a:spcPct val="0"/>
              </a:spcAft>
              <a:defRPr/>
            </a:pPr>
            <a:endParaRPr lang="en-US">
              <a:solidFill>
                <a:srgbClr val="000000"/>
              </a:solidFill>
              <a:latin typeface="Times New Roman" pitchFamily="18" charset="0"/>
              <a:cs typeface="Arial" pitchFamily="34" charset="0"/>
            </a:endParaRPr>
          </a:p>
        </p:txBody>
      </p:sp>
      <p:sp>
        <p:nvSpPr>
          <p:cNvPr id="289949" name="Rectangle 157"/>
          <p:cNvSpPr>
            <a:spLocks noChangeArrowheads="1"/>
          </p:cNvSpPr>
          <p:nvPr/>
        </p:nvSpPr>
        <p:spPr bwMode="auto">
          <a:xfrm>
            <a:off x="1911399" y="3322325"/>
            <a:ext cx="4430029" cy="898324"/>
          </a:xfrm>
          <a:prstGeom prst="rect">
            <a:avLst/>
          </a:prstGeom>
          <a:noFill/>
          <a:ln w="12700">
            <a:noFill/>
            <a:miter lim="800000"/>
            <a:headEnd/>
            <a:tailEnd/>
          </a:ln>
          <a:effectLst/>
        </p:spPr>
        <p:txBody>
          <a:bodyPr wrap="none" lIns="67866" tIns="33338" rIns="67866" bIns="33338">
            <a:spAutoFit/>
          </a:bodyPr>
          <a:lstStyle/>
          <a:p>
            <a:pPr algn="ctr" defTabSz="342900" eaLnBrk="0" fontAlgn="base" hangingPunct="0">
              <a:spcBef>
                <a:spcPct val="0"/>
              </a:spcBef>
              <a:spcAft>
                <a:spcPct val="0"/>
              </a:spcAft>
              <a:defRPr/>
            </a:pPr>
            <a:r>
              <a:rPr lang="en-US" sz="2700" b="1">
                <a:solidFill>
                  <a:srgbClr val="000000"/>
                </a:solidFill>
                <a:latin typeface="Times New Roman" pitchFamily="18" charset="0"/>
                <a:cs typeface="Arial" pitchFamily="34" charset="0"/>
              </a:rPr>
              <a:t>Anode Galvanically Protects </a:t>
            </a:r>
          </a:p>
          <a:p>
            <a:pPr algn="ctr" defTabSz="342900" eaLnBrk="0" fontAlgn="base" hangingPunct="0">
              <a:spcBef>
                <a:spcPct val="0"/>
              </a:spcBef>
              <a:spcAft>
                <a:spcPct val="0"/>
              </a:spcAft>
              <a:defRPr/>
            </a:pPr>
            <a:r>
              <a:rPr lang="en-US" sz="2700" b="1">
                <a:solidFill>
                  <a:srgbClr val="000000"/>
                </a:solidFill>
                <a:latin typeface="Times New Roman" pitchFamily="18" charset="0"/>
                <a:cs typeface="Arial" pitchFamily="34" charset="0"/>
              </a:rPr>
              <a:t>Surrounding Rebar</a:t>
            </a:r>
          </a:p>
        </p:txBody>
      </p:sp>
      <p:sp>
        <p:nvSpPr>
          <p:cNvPr id="289952" name="Rectangle 160"/>
          <p:cNvSpPr>
            <a:spLocks noChangeArrowheads="1"/>
          </p:cNvSpPr>
          <p:nvPr/>
        </p:nvSpPr>
        <p:spPr bwMode="auto">
          <a:xfrm>
            <a:off x="4859838" y="1484000"/>
            <a:ext cx="1813542" cy="298160"/>
          </a:xfrm>
          <a:prstGeom prst="rect">
            <a:avLst/>
          </a:prstGeom>
          <a:noFill/>
          <a:ln w="12700">
            <a:noFill/>
            <a:miter lim="800000"/>
            <a:headEnd/>
            <a:tailEnd/>
          </a:ln>
          <a:effectLst/>
        </p:spPr>
        <p:txBody>
          <a:bodyPr wrap="none" lIns="67866" tIns="33338" rIns="67866" bIns="33338">
            <a:spAutoFit/>
          </a:bodyPr>
          <a:lstStyle/>
          <a:p>
            <a:pPr defTabSz="342900" eaLnBrk="0" fontAlgn="base" hangingPunct="0">
              <a:spcBef>
                <a:spcPct val="0"/>
              </a:spcBef>
              <a:spcAft>
                <a:spcPct val="0"/>
              </a:spcAft>
              <a:defRPr/>
            </a:pPr>
            <a:r>
              <a:rPr lang="en-US" sz="1500" b="1">
                <a:solidFill>
                  <a:srgbClr val="000000"/>
                </a:solidFill>
                <a:latin typeface="Times New Roman" pitchFamily="18" charset="0"/>
                <a:cs typeface="Arial" pitchFamily="34" charset="0"/>
              </a:rPr>
              <a:t>Chloride-Free Patch</a:t>
            </a:r>
          </a:p>
        </p:txBody>
      </p:sp>
      <p:sp>
        <p:nvSpPr>
          <p:cNvPr id="289955" name="Rectangle 163"/>
          <p:cNvSpPr>
            <a:spLocks noChangeArrowheads="1"/>
          </p:cNvSpPr>
          <p:nvPr/>
        </p:nvSpPr>
        <p:spPr bwMode="auto">
          <a:xfrm>
            <a:off x="976310" y="1484000"/>
            <a:ext cx="2879540" cy="298160"/>
          </a:xfrm>
          <a:prstGeom prst="rect">
            <a:avLst/>
          </a:prstGeom>
          <a:noFill/>
          <a:ln w="12700">
            <a:noFill/>
            <a:miter lim="800000"/>
            <a:headEnd/>
            <a:tailEnd/>
          </a:ln>
          <a:effectLst/>
        </p:spPr>
        <p:txBody>
          <a:bodyPr wrap="none" lIns="67866" tIns="33338" rIns="67866" bIns="33338">
            <a:spAutoFit/>
          </a:bodyPr>
          <a:lstStyle/>
          <a:p>
            <a:pPr algn="ctr" defTabSz="342900" eaLnBrk="0" fontAlgn="base" hangingPunct="0">
              <a:spcBef>
                <a:spcPct val="0"/>
              </a:spcBef>
              <a:spcAft>
                <a:spcPct val="0"/>
              </a:spcAft>
              <a:defRPr/>
            </a:pPr>
            <a:r>
              <a:rPr lang="en-US" sz="1500" b="1">
                <a:solidFill>
                  <a:srgbClr val="000000"/>
                </a:solidFill>
                <a:latin typeface="Times New Roman" pitchFamily="18" charset="0"/>
                <a:cs typeface="Arial" pitchFamily="34" charset="0"/>
              </a:rPr>
              <a:t>Chloride Contaminated Concrete</a:t>
            </a:r>
          </a:p>
        </p:txBody>
      </p:sp>
      <p:sp>
        <p:nvSpPr>
          <p:cNvPr id="289957" name="Text Box 165"/>
          <p:cNvSpPr txBox="1">
            <a:spLocks noChangeArrowheads="1"/>
          </p:cNvSpPr>
          <p:nvPr/>
        </p:nvSpPr>
        <p:spPr bwMode="auto">
          <a:xfrm>
            <a:off x="4693150" y="2987761"/>
            <a:ext cx="1594247" cy="461665"/>
          </a:xfrm>
          <a:prstGeom prst="rect">
            <a:avLst/>
          </a:prstGeom>
          <a:solidFill>
            <a:srgbClr val="00CC00">
              <a:alpha val="73000"/>
            </a:srgbClr>
          </a:solidFill>
          <a:ln w="38100">
            <a:solidFill>
              <a:schemeClr val="bg1"/>
            </a:solidFill>
            <a:miter lim="800000"/>
            <a:headEnd/>
            <a:tailEnd/>
          </a:ln>
          <a:effectLst/>
        </p:spPr>
        <p:txBody>
          <a:bodyPr>
            <a:spAutoFit/>
          </a:bodyPr>
          <a:lstStyle/>
          <a:p>
            <a:pPr algn="ctr" defTabSz="342900" eaLnBrk="0" fontAlgn="base" hangingPunct="0">
              <a:spcBef>
                <a:spcPct val="50000"/>
              </a:spcBef>
              <a:spcAft>
                <a:spcPct val="0"/>
              </a:spcAft>
              <a:defRPr/>
            </a:pPr>
            <a:r>
              <a:rPr lang="en-US" sz="2400">
                <a:solidFill>
                  <a:srgbClr val="000000"/>
                </a:solidFill>
                <a:latin typeface="Arial" pitchFamily="34" charset="0"/>
                <a:cs typeface="Arial" pitchFamily="34" charset="0"/>
              </a:rPr>
              <a:t>-1100 mV</a:t>
            </a:r>
          </a:p>
        </p:txBody>
      </p:sp>
      <p:sp>
        <p:nvSpPr>
          <p:cNvPr id="289958" name="Text Box 166"/>
          <p:cNvSpPr txBox="1">
            <a:spLocks noChangeArrowheads="1"/>
          </p:cNvSpPr>
          <p:nvPr/>
        </p:nvSpPr>
        <p:spPr bwMode="auto">
          <a:xfrm>
            <a:off x="1958284" y="1779276"/>
            <a:ext cx="1425179" cy="461665"/>
          </a:xfrm>
          <a:prstGeom prst="rect">
            <a:avLst/>
          </a:prstGeom>
          <a:solidFill>
            <a:srgbClr val="00CC00">
              <a:alpha val="73000"/>
            </a:srgbClr>
          </a:solidFill>
          <a:ln w="38100">
            <a:solidFill>
              <a:schemeClr val="bg1"/>
            </a:solidFill>
            <a:miter lim="800000"/>
            <a:headEnd/>
            <a:tailEnd/>
          </a:ln>
          <a:effectLst/>
        </p:spPr>
        <p:txBody>
          <a:bodyPr>
            <a:spAutoFit/>
          </a:bodyPr>
          <a:lstStyle/>
          <a:p>
            <a:pPr algn="ctr" defTabSz="342900" eaLnBrk="0" fontAlgn="base" hangingPunct="0">
              <a:spcBef>
                <a:spcPct val="50000"/>
              </a:spcBef>
              <a:spcAft>
                <a:spcPct val="0"/>
              </a:spcAft>
              <a:defRPr/>
            </a:pPr>
            <a:r>
              <a:rPr lang="en-US" sz="2400">
                <a:solidFill>
                  <a:srgbClr val="000000"/>
                </a:solidFill>
                <a:latin typeface="Arial" pitchFamily="34" charset="0"/>
                <a:cs typeface="Arial" pitchFamily="34" charset="0"/>
              </a:rPr>
              <a:t>-350 mV</a:t>
            </a:r>
          </a:p>
        </p:txBody>
      </p:sp>
      <p:sp>
        <p:nvSpPr>
          <p:cNvPr id="289959" name="Text Box 167"/>
          <p:cNvSpPr txBox="1">
            <a:spLocks noChangeArrowheads="1"/>
          </p:cNvSpPr>
          <p:nvPr/>
        </p:nvSpPr>
        <p:spPr bwMode="auto">
          <a:xfrm>
            <a:off x="4752682" y="1768561"/>
            <a:ext cx="1425178" cy="461665"/>
          </a:xfrm>
          <a:prstGeom prst="rect">
            <a:avLst/>
          </a:prstGeom>
          <a:solidFill>
            <a:srgbClr val="00CC00">
              <a:alpha val="73000"/>
            </a:srgbClr>
          </a:solidFill>
          <a:ln w="38100">
            <a:solidFill>
              <a:schemeClr val="bg1"/>
            </a:solidFill>
            <a:miter lim="800000"/>
            <a:headEnd/>
            <a:tailEnd/>
          </a:ln>
          <a:effectLst/>
        </p:spPr>
        <p:txBody>
          <a:bodyPr>
            <a:spAutoFit/>
          </a:bodyPr>
          <a:lstStyle/>
          <a:p>
            <a:pPr algn="ctr" defTabSz="342900" eaLnBrk="0" fontAlgn="base" hangingPunct="0">
              <a:spcBef>
                <a:spcPct val="50000"/>
              </a:spcBef>
              <a:spcAft>
                <a:spcPct val="0"/>
              </a:spcAft>
              <a:defRPr/>
            </a:pPr>
            <a:r>
              <a:rPr lang="en-US" sz="2400">
                <a:solidFill>
                  <a:srgbClr val="000000"/>
                </a:solidFill>
                <a:latin typeface="Arial" pitchFamily="34" charset="0"/>
                <a:cs typeface="Arial" pitchFamily="34" charset="0"/>
              </a:rPr>
              <a:t>-200 mV</a:t>
            </a:r>
          </a:p>
        </p:txBody>
      </p:sp>
    </p:spTree>
    <p:extLst>
      <p:ext uri="{BB962C8B-B14F-4D97-AF65-F5344CB8AC3E}">
        <p14:creationId xmlns:p14="http://schemas.microsoft.com/office/powerpoint/2010/main" val="386051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957"/>
                                        </p:tgtEl>
                                        <p:attrNameLst>
                                          <p:attrName>style.visibility</p:attrName>
                                        </p:attrNameLst>
                                      </p:cBhvr>
                                      <p:to>
                                        <p:strVal val="visible"/>
                                      </p:to>
                                    </p:set>
                                    <p:animEffect transition="in" filter="dissolve">
                                      <p:cBhvr>
                                        <p:cTn id="7" dur="500"/>
                                        <p:tgtEl>
                                          <p:spTgt spid="289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9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1" name="Shape 411"/>
          <p:cNvSpPr txBox="1"/>
          <p:nvPr/>
        </p:nvSpPr>
        <p:spPr>
          <a:xfrm>
            <a:off x="1196126" y="125271"/>
            <a:ext cx="5961757" cy="576262"/>
          </a:xfrm>
          <a:prstGeom prst="rect">
            <a:avLst/>
          </a:prstGeom>
          <a:solidFill>
            <a:srgbClr val="FFFFFF"/>
          </a:solidFill>
          <a:ln>
            <a:noFill/>
          </a:ln>
        </p:spPr>
        <p:txBody>
          <a:bodyPr lIns="68513" tIns="34256" rIns="68513" bIns="34256" anchor="t" anchorCtr="0">
            <a:noAutofit/>
          </a:bodyPr>
          <a:lstStyle/>
          <a:p>
            <a:pPr algn="ctr" defTabSz="342900">
              <a:buClr>
                <a:srgbClr val="006600"/>
              </a:buClr>
              <a:buSzPct val="25000"/>
            </a:pPr>
            <a:r>
              <a:rPr lang="en-US" sz="4400" dirty="0">
                <a:solidFill>
                  <a:srgbClr val="009933"/>
                </a:solidFill>
                <a:latin typeface="Calibri"/>
                <a:ea typeface="Calibri"/>
                <a:cs typeface="Calibri"/>
                <a:sym typeface="Calibri"/>
              </a:rPr>
              <a:t>Bridge Sub Structure</a:t>
            </a:r>
          </a:p>
        </p:txBody>
      </p:sp>
      <p:pic>
        <p:nvPicPr>
          <p:cNvPr id="6" name="Picture 2" descr="https://coloradosprings.gov/sites/default/files/images/platte_ave_bridge_before_deck_repairs.jpg">
            <a:extLst>
              <a:ext uri="{FF2B5EF4-FFF2-40B4-BE49-F238E27FC236}">
                <a16:creationId xmlns:a16="http://schemas.microsoft.com/office/drawing/2014/main" id="{2B5CC596-9C45-4EE4-BED5-1ADFA9284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84" y="1078556"/>
            <a:ext cx="6809870" cy="5138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DBBCAD-94A8-4491-BCF5-FFEE6F37AB20}"/>
              </a:ext>
            </a:extLst>
          </p:cNvPr>
          <p:cNvPicPr>
            <a:picLocks noChangeAspect="1"/>
          </p:cNvPicPr>
          <p:nvPr/>
        </p:nvPicPr>
        <p:blipFill>
          <a:blip r:embed="rId4"/>
          <a:stretch>
            <a:fillRect/>
          </a:stretch>
        </p:blipFill>
        <p:spPr>
          <a:xfrm>
            <a:off x="918284" y="1078557"/>
            <a:ext cx="6809870" cy="5108960"/>
          </a:xfrm>
          <a:prstGeom prst="rect">
            <a:avLst/>
          </a:prstGeom>
        </p:spPr>
      </p:pic>
    </p:spTree>
    <p:extLst>
      <p:ext uri="{BB962C8B-B14F-4D97-AF65-F5344CB8AC3E}">
        <p14:creationId xmlns:p14="http://schemas.microsoft.com/office/powerpoint/2010/main" val="262586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324937" y="184149"/>
            <a:ext cx="7886700" cy="1325563"/>
          </a:xfrm>
        </p:spPr>
        <p:txBody>
          <a:bodyPr>
            <a:noAutofit/>
          </a:bodyPr>
          <a:lstStyle/>
          <a:p>
            <a:pPr eaLnBrk="1" hangingPunct="1"/>
            <a:r>
              <a:rPr lang="en-US" altLang="en-US" dirty="0">
                <a:solidFill>
                  <a:srgbClr val="008741"/>
                </a:solidFill>
              </a:rPr>
              <a:t>Discrete Anodes Protection </a:t>
            </a:r>
            <a:br>
              <a:rPr lang="en-US" altLang="en-US" dirty="0">
                <a:solidFill>
                  <a:srgbClr val="008741"/>
                </a:solidFill>
              </a:rPr>
            </a:br>
            <a:r>
              <a:rPr lang="en-US" altLang="en-US" dirty="0">
                <a:solidFill>
                  <a:srgbClr val="008741"/>
                </a:solidFill>
              </a:rPr>
              <a:t>(Typically for Halo Effect)</a:t>
            </a:r>
          </a:p>
        </p:txBody>
      </p:sp>
      <p:pic>
        <p:nvPicPr>
          <p:cNvPr id="3" name="Picture 2">
            <a:extLst>
              <a:ext uri="{FF2B5EF4-FFF2-40B4-BE49-F238E27FC236}">
                <a16:creationId xmlns:a16="http://schemas.microsoft.com/office/drawing/2014/main" id="{20B3FB0F-55E1-45DB-A841-A069E6157B40}"/>
              </a:ext>
            </a:extLst>
          </p:cNvPr>
          <p:cNvPicPr>
            <a:picLocks noChangeAspect="1"/>
          </p:cNvPicPr>
          <p:nvPr/>
        </p:nvPicPr>
        <p:blipFill>
          <a:blip r:embed="rId4"/>
          <a:stretch>
            <a:fillRect/>
          </a:stretch>
        </p:blipFill>
        <p:spPr>
          <a:xfrm>
            <a:off x="520988" y="1601990"/>
            <a:ext cx="8102023" cy="43709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1551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07C2799-3DD4-4E15-AC3D-EE3776B02DD4}"/>
              </a:ext>
            </a:extLst>
          </p:cNvPr>
          <p:cNvSpPr>
            <a:spLocks noGrp="1" noChangeArrowheads="1"/>
          </p:cNvSpPr>
          <p:nvPr>
            <p:ph type="title"/>
          </p:nvPr>
        </p:nvSpPr>
        <p:spPr>
          <a:xfrm>
            <a:off x="1395566" y="-61914"/>
            <a:ext cx="7886700" cy="1325563"/>
          </a:xfrm>
        </p:spPr>
        <p:txBody>
          <a:bodyPr/>
          <a:lstStyle/>
          <a:p>
            <a:r>
              <a:rPr lang="en-US" altLang="en-US" dirty="0">
                <a:solidFill>
                  <a:srgbClr val="009933"/>
                </a:solidFill>
                <a:latin typeface="Calibri Regular"/>
              </a:rPr>
              <a:t>Type 2 – Drilled in Anodes</a:t>
            </a:r>
          </a:p>
        </p:txBody>
      </p:sp>
      <p:sp>
        <p:nvSpPr>
          <p:cNvPr id="2" name="Content Placeholder 1">
            <a:extLst>
              <a:ext uri="{FF2B5EF4-FFF2-40B4-BE49-F238E27FC236}">
                <a16:creationId xmlns:a16="http://schemas.microsoft.com/office/drawing/2014/main" id="{689D6417-E7ED-4AE0-A8D1-B2591E05ECED}"/>
              </a:ext>
            </a:extLst>
          </p:cNvPr>
          <p:cNvSpPr>
            <a:spLocks noGrp="1"/>
          </p:cNvSpPr>
          <p:nvPr>
            <p:ph sz="half" idx="1"/>
          </p:nvPr>
        </p:nvSpPr>
        <p:spPr/>
        <p:txBody>
          <a:bodyPr rtlCol="0">
            <a:normAutofit fontScale="92500" lnSpcReduction="10000"/>
          </a:bodyPr>
          <a:lstStyle/>
          <a:p>
            <a:pPr fontAlgn="auto">
              <a:spcAft>
                <a:spcPts val="0"/>
              </a:spcAft>
              <a:defRPr/>
            </a:pPr>
            <a:endParaRPr lang="en-US"/>
          </a:p>
        </p:txBody>
      </p:sp>
      <p:sp>
        <p:nvSpPr>
          <p:cNvPr id="3" name="Content Placeholder 2">
            <a:extLst>
              <a:ext uri="{FF2B5EF4-FFF2-40B4-BE49-F238E27FC236}">
                <a16:creationId xmlns:a16="http://schemas.microsoft.com/office/drawing/2014/main" id="{07913E8F-5CC9-4751-A864-D08EB2586E88}"/>
              </a:ext>
            </a:extLst>
          </p:cNvPr>
          <p:cNvSpPr>
            <a:spLocks noGrp="1"/>
          </p:cNvSpPr>
          <p:nvPr>
            <p:ph sz="half" idx="2"/>
          </p:nvPr>
        </p:nvSpPr>
        <p:spPr>
          <a:xfrm>
            <a:off x="5140427" y="1687514"/>
            <a:ext cx="3886200" cy="4351338"/>
          </a:xfrm>
        </p:spPr>
        <p:txBody>
          <a:bodyPr rtlCol="0">
            <a:normAutofit fontScale="92500" lnSpcReduction="10000"/>
          </a:bodyPr>
          <a:lstStyle/>
          <a:p>
            <a:pPr fontAlgn="auto">
              <a:spcAft>
                <a:spcPts val="0"/>
              </a:spcAft>
              <a:defRPr/>
            </a:pPr>
            <a:r>
              <a:rPr lang="en-US" dirty="0">
                <a:solidFill>
                  <a:srgbClr val="009933"/>
                </a:solidFill>
              </a:rPr>
              <a:t>Placed proactively into sound concrete.</a:t>
            </a:r>
          </a:p>
          <a:p>
            <a:pPr fontAlgn="auto">
              <a:spcAft>
                <a:spcPts val="0"/>
              </a:spcAft>
              <a:defRPr/>
            </a:pPr>
            <a:r>
              <a:rPr lang="en-US" dirty="0">
                <a:solidFill>
                  <a:srgbClr val="009933"/>
                </a:solidFill>
              </a:rPr>
              <a:t>Global protection over large areas </a:t>
            </a:r>
          </a:p>
          <a:p>
            <a:pPr fontAlgn="auto">
              <a:spcAft>
                <a:spcPts val="0"/>
              </a:spcAft>
              <a:defRPr/>
            </a:pPr>
            <a:r>
              <a:rPr lang="en-US" dirty="0">
                <a:solidFill>
                  <a:srgbClr val="009933"/>
                </a:solidFill>
              </a:rPr>
              <a:t>Targeted protection to corrosion hotspots</a:t>
            </a:r>
          </a:p>
          <a:p>
            <a:pPr fontAlgn="auto">
              <a:spcAft>
                <a:spcPts val="0"/>
              </a:spcAft>
              <a:defRPr/>
            </a:pPr>
            <a:endParaRPr lang="en-US" dirty="0">
              <a:solidFill>
                <a:srgbClr val="009933"/>
              </a:solidFill>
            </a:endParaRPr>
          </a:p>
          <a:p>
            <a:pPr fontAlgn="auto">
              <a:spcAft>
                <a:spcPts val="0"/>
              </a:spcAft>
              <a:defRPr/>
            </a:pPr>
            <a:endParaRPr lang="en-US" dirty="0">
              <a:solidFill>
                <a:srgbClr val="009933"/>
              </a:solidFill>
            </a:endParaRPr>
          </a:p>
          <a:p>
            <a:pPr marL="0" indent="0" algn="ctr" fontAlgn="auto">
              <a:spcAft>
                <a:spcPts val="0"/>
              </a:spcAft>
              <a:buFont typeface="Arial" panose="020B0604020202020204" pitchFamily="34" charset="0"/>
              <a:buNone/>
              <a:defRPr/>
            </a:pPr>
            <a:r>
              <a:rPr lang="en-US" dirty="0">
                <a:solidFill>
                  <a:srgbClr val="009933"/>
                </a:solidFill>
              </a:rPr>
              <a:t>Anodes applied to chloride contaminated columns prior to FRP strengthening</a:t>
            </a:r>
          </a:p>
        </p:txBody>
      </p:sp>
      <p:pic>
        <p:nvPicPr>
          <p:cNvPr id="4" name="Picture 3">
            <a:extLst>
              <a:ext uri="{FF2B5EF4-FFF2-40B4-BE49-F238E27FC236}">
                <a16:creationId xmlns:a16="http://schemas.microsoft.com/office/drawing/2014/main" id="{F4060322-AC91-422C-9AA8-CAA8A6072B89}"/>
              </a:ext>
            </a:extLst>
          </p:cNvPr>
          <p:cNvPicPr>
            <a:picLocks noChangeAspect="1"/>
          </p:cNvPicPr>
          <p:nvPr/>
        </p:nvPicPr>
        <p:blipFill>
          <a:blip r:embed="rId3"/>
          <a:stretch>
            <a:fillRect/>
          </a:stretch>
        </p:blipFill>
        <p:spPr>
          <a:xfrm>
            <a:off x="261652" y="1074610"/>
            <a:ext cx="4620196" cy="51825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4A5C28-8101-422C-9708-C9FEF0F555CB}"/>
              </a:ext>
            </a:extLst>
          </p:cNvPr>
          <p:cNvSpPr>
            <a:spLocks noGrp="1" noChangeArrowheads="1"/>
          </p:cNvSpPr>
          <p:nvPr>
            <p:ph type="title"/>
          </p:nvPr>
        </p:nvSpPr>
        <p:spPr>
          <a:xfrm>
            <a:off x="540160" y="-20124"/>
            <a:ext cx="7886700" cy="1325563"/>
          </a:xfrm>
        </p:spPr>
        <p:txBody>
          <a:bodyPr>
            <a:normAutofit/>
          </a:bodyPr>
          <a:lstStyle/>
          <a:p>
            <a:pPr algn="ctr"/>
            <a:r>
              <a:rPr lang="en-US" altLang="en-US" dirty="0">
                <a:solidFill>
                  <a:srgbClr val="008000"/>
                </a:solidFill>
                <a:latin typeface="Calibri Regular"/>
              </a:rPr>
              <a:t>Corrosion is the #1 cause of</a:t>
            </a:r>
            <a:br>
              <a:rPr lang="en-US" altLang="en-US" dirty="0">
                <a:solidFill>
                  <a:srgbClr val="008000"/>
                </a:solidFill>
                <a:latin typeface="Calibri Regular"/>
              </a:rPr>
            </a:br>
            <a:r>
              <a:rPr lang="en-US" altLang="en-US" dirty="0">
                <a:solidFill>
                  <a:srgbClr val="008000"/>
                </a:solidFill>
                <a:latin typeface="Calibri Regular"/>
              </a:rPr>
              <a:t>concrete failure</a:t>
            </a:r>
            <a:endParaRPr lang="en-US" altLang="en-US" dirty="0">
              <a:latin typeface="Calibri Regular"/>
            </a:endParaRPr>
          </a:p>
        </p:txBody>
      </p:sp>
      <p:pic>
        <p:nvPicPr>
          <p:cNvPr id="7170" name="Picture 2" descr="Image result for concrete bridge corrosion">
            <a:extLst>
              <a:ext uri="{FF2B5EF4-FFF2-40B4-BE49-F238E27FC236}">
                <a16:creationId xmlns:a16="http://schemas.microsoft.com/office/drawing/2014/main" id="{DAA5C100-76B7-445B-8ADC-459C764C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089" y="1185223"/>
            <a:ext cx="6724650" cy="5019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2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28C5D-B1FC-4080-AFF0-B906732EF116}"/>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3D18F0DB-4C79-45A9-94AF-0DE9D35BC15A}"/>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EF3D2B34-A1BE-4A96-AB6B-9A3557210D6B}"/>
              </a:ext>
            </a:extLst>
          </p:cNvPr>
          <p:cNvPicPr>
            <a:picLocks noChangeAspect="1"/>
          </p:cNvPicPr>
          <p:nvPr/>
        </p:nvPicPr>
        <p:blipFill rotWithShape="1">
          <a:blip r:embed="rId2"/>
          <a:srcRect l="1965" t="-267" r="7757" b="50328"/>
          <a:stretch/>
        </p:blipFill>
        <p:spPr>
          <a:xfrm>
            <a:off x="149328" y="1767936"/>
            <a:ext cx="3886200" cy="3084719"/>
          </a:xfrm>
          <a:prstGeom prst="rect">
            <a:avLst/>
          </a:prstGeom>
        </p:spPr>
      </p:pic>
      <p:pic>
        <p:nvPicPr>
          <p:cNvPr id="6" name="Picture 5">
            <a:extLst>
              <a:ext uri="{FF2B5EF4-FFF2-40B4-BE49-F238E27FC236}">
                <a16:creationId xmlns:a16="http://schemas.microsoft.com/office/drawing/2014/main" id="{0D09234D-9D2B-4CEF-B5DD-155C95D7FA97}"/>
              </a:ext>
            </a:extLst>
          </p:cNvPr>
          <p:cNvPicPr>
            <a:picLocks noChangeAspect="1"/>
          </p:cNvPicPr>
          <p:nvPr/>
        </p:nvPicPr>
        <p:blipFill rotWithShape="1">
          <a:blip r:embed="rId2"/>
          <a:srcRect l="1860" t="53477" r="6798"/>
          <a:stretch/>
        </p:blipFill>
        <p:spPr>
          <a:xfrm>
            <a:off x="4058534" y="1752140"/>
            <a:ext cx="5109432" cy="3734259"/>
          </a:xfrm>
          <a:prstGeom prst="rect">
            <a:avLst/>
          </a:prstGeom>
        </p:spPr>
      </p:pic>
      <p:sp>
        <p:nvSpPr>
          <p:cNvPr id="7" name="Rectangle 2">
            <a:extLst>
              <a:ext uri="{FF2B5EF4-FFF2-40B4-BE49-F238E27FC236}">
                <a16:creationId xmlns:a16="http://schemas.microsoft.com/office/drawing/2014/main" id="{F70C8F99-7351-4F36-921B-2B10856F26B3}"/>
              </a:ext>
            </a:extLst>
          </p:cNvPr>
          <p:cNvSpPr txBox="1">
            <a:spLocks noChangeArrowheads="1"/>
          </p:cNvSpPr>
          <p:nvPr/>
        </p:nvSpPr>
        <p:spPr>
          <a:xfrm>
            <a:off x="1281266" y="26255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r>
              <a:rPr lang="en-US" altLang="en-US" dirty="0">
                <a:solidFill>
                  <a:srgbClr val="009933"/>
                </a:solidFill>
                <a:latin typeface="Calibri Regular"/>
              </a:rPr>
              <a:t>Type 2 – Drilled in Anodes</a:t>
            </a:r>
          </a:p>
        </p:txBody>
      </p:sp>
    </p:spTree>
    <p:extLst>
      <p:ext uri="{BB962C8B-B14F-4D97-AF65-F5344CB8AC3E}">
        <p14:creationId xmlns:p14="http://schemas.microsoft.com/office/powerpoint/2010/main" val="2862368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0354" name="Picture 2" descr="Fort Covington"/>
          <p:cNvPicPr>
            <a:picLocks noChangeAspect="1" noChangeArrowheads="1"/>
          </p:cNvPicPr>
          <p:nvPr/>
        </p:nvPicPr>
        <p:blipFill>
          <a:blip r:embed="rId3"/>
          <a:srcRect/>
          <a:stretch>
            <a:fillRect/>
          </a:stretch>
        </p:blipFill>
        <p:spPr bwMode="auto">
          <a:xfrm>
            <a:off x="0" y="-1"/>
            <a:ext cx="9124626" cy="5824025"/>
          </a:xfrm>
          <a:prstGeom prst="rect">
            <a:avLst/>
          </a:prstGeom>
          <a:noFill/>
        </p:spPr>
      </p:pic>
      <p:pic>
        <p:nvPicPr>
          <p:cNvPr id="3" name="Picture 3" descr="P0000210">
            <a:extLst>
              <a:ext uri="{FF2B5EF4-FFF2-40B4-BE49-F238E27FC236}">
                <a16:creationId xmlns:a16="http://schemas.microsoft.com/office/drawing/2014/main" id="{9C94F6C4-7352-4CE6-B937-2BFFD61016EC}"/>
              </a:ext>
            </a:extLst>
          </p:cNvPr>
          <p:cNvPicPr>
            <a:picLocks noChangeAspect="1" noChangeArrowheads="1"/>
          </p:cNvPicPr>
          <p:nvPr/>
        </p:nvPicPr>
        <p:blipFill>
          <a:blip r:embed="rId4" cstate="print"/>
          <a:srcRect/>
          <a:stretch>
            <a:fillRect/>
          </a:stretch>
        </p:blipFill>
        <p:spPr bwMode="auto">
          <a:xfrm>
            <a:off x="5296472" y="3366215"/>
            <a:ext cx="3847528" cy="2457809"/>
          </a:xfrm>
          <a:prstGeom prst="rect">
            <a:avLst/>
          </a:prstGeom>
          <a:noFill/>
          <a:ln>
            <a:solidFill>
              <a:schemeClr val="tx1"/>
            </a:solid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8546" name="Rectangle 2"/>
          <p:cNvSpPr>
            <a:spLocks noChangeArrowheads="1"/>
          </p:cNvSpPr>
          <p:nvPr/>
        </p:nvSpPr>
        <p:spPr bwMode="auto">
          <a:xfrm>
            <a:off x="-110761" y="6192916"/>
            <a:ext cx="6788150" cy="457200"/>
          </a:xfrm>
          <a:prstGeom prst="rect">
            <a:avLst/>
          </a:prstGeom>
          <a:noFill/>
          <a:ln w="12700">
            <a:noFill/>
            <a:miter lim="800000"/>
            <a:headEnd/>
            <a:tailEnd/>
          </a:ln>
          <a:effectLst/>
        </p:spPr>
        <p:txBody>
          <a:bodyPr wrap="none" lIns="91372" tIns="45688" rIns="91372" bIns="45688">
            <a:spAutoFit/>
          </a:bodyPr>
          <a:lstStyle/>
          <a:p>
            <a:pPr algn="ctr" eaLnBrk="1" hangingPunct="1"/>
            <a:r>
              <a:rPr lang="en-US" b="1" i="1" dirty="0">
                <a:solidFill>
                  <a:srgbClr val="FFFFFF"/>
                </a:solidFill>
                <a:latin typeface="Arial" charset="0"/>
              </a:rPr>
              <a:t>New York State Department of Transportation</a:t>
            </a:r>
          </a:p>
        </p:txBody>
      </p:sp>
      <p:pic>
        <p:nvPicPr>
          <p:cNvPr id="2028547" name="Picture 3" descr="finished"/>
          <p:cNvPicPr>
            <a:picLocks noChangeAspect="1" noChangeArrowheads="1"/>
          </p:cNvPicPr>
          <p:nvPr/>
        </p:nvPicPr>
        <p:blipFill>
          <a:blip r:embed="rId3"/>
          <a:srcRect/>
          <a:stretch>
            <a:fillRect/>
          </a:stretch>
        </p:blipFill>
        <p:spPr bwMode="auto">
          <a:xfrm>
            <a:off x="0" y="0"/>
            <a:ext cx="9144000" cy="5956728"/>
          </a:xfrm>
          <a:prstGeom prst="rect">
            <a:avLst/>
          </a:prstGeom>
          <a:noFill/>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9A682-9F58-48C3-BDB3-5721E6B61F56}"/>
              </a:ext>
            </a:extLst>
          </p:cNvPr>
          <p:cNvSpPr>
            <a:spLocks noGrp="1"/>
          </p:cNvSpPr>
          <p:nvPr>
            <p:ph idx="1"/>
          </p:nvPr>
        </p:nvSpPr>
        <p:spPr/>
        <p:txBody>
          <a:bodyPr/>
          <a:lstStyle/>
          <a:p>
            <a:endParaRPr lang="en-US" dirty="0"/>
          </a:p>
        </p:txBody>
      </p:sp>
      <p:sp>
        <p:nvSpPr>
          <p:cNvPr id="5" name="Title 4">
            <a:extLst>
              <a:ext uri="{FF2B5EF4-FFF2-40B4-BE49-F238E27FC236}">
                <a16:creationId xmlns:a16="http://schemas.microsoft.com/office/drawing/2014/main" id="{EB037784-FB53-498A-AB89-EE3B7E52BCC3}"/>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57084BD-13D5-4316-AEEA-2B21C9FF90E3}"/>
              </a:ext>
            </a:extLst>
          </p:cNvPr>
          <p:cNvPicPr>
            <a:picLocks noChangeAspect="1"/>
          </p:cNvPicPr>
          <p:nvPr/>
        </p:nvPicPr>
        <p:blipFill>
          <a:blip r:embed="rId3"/>
          <a:stretch>
            <a:fillRect/>
          </a:stretch>
        </p:blipFill>
        <p:spPr>
          <a:xfrm>
            <a:off x="0" y="0"/>
            <a:ext cx="9144000" cy="6079435"/>
          </a:xfrm>
          <a:prstGeom prst="rect">
            <a:avLst/>
          </a:prstGeom>
        </p:spPr>
      </p:pic>
    </p:spTree>
    <p:extLst>
      <p:ext uri="{BB962C8B-B14F-4D97-AF65-F5344CB8AC3E}">
        <p14:creationId xmlns:p14="http://schemas.microsoft.com/office/powerpoint/2010/main" val="4056964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737707" y="30030"/>
            <a:ext cx="7886700" cy="1325563"/>
          </a:xfrm>
        </p:spPr>
        <p:txBody>
          <a:bodyPr>
            <a:noAutofit/>
          </a:bodyPr>
          <a:lstStyle/>
          <a:p>
            <a:pPr eaLnBrk="1" hangingPunct="1"/>
            <a:r>
              <a:rPr lang="en-US" dirty="0">
                <a:solidFill>
                  <a:srgbClr val="008741"/>
                </a:solidFill>
              </a:rPr>
              <a:t>Distributed Anodes Protection</a:t>
            </a:r>
          </a:p>
        </p:txBody>
      </p:sp>
      <p:pic>
        <p:nvPicPr>
          <p:cNvPr id="342019" name="Picture 3" descr="Slide1"/>
          <p:cNvPicPr>
            <a:picLocks noChangeAspect="1" noChangeArrowheads="1"/>
          </p:cNvPicPr>
          <p:nvPr/>
        </p:nvPicPr>
        <p:blipFill>
          <a:blip r:embed="rId4"/>
          <a:srcRect/>
          <a:stretch>
            <a:fillRect/>
          </a:stretch>
        </p:blipFill>
        <p:spPr bwMode="auto">
          <a:xfrm>
            <a:off x="628650" y="1690689"/>
            <a:ext cx="7773508" cy="4332606"/>
          </a:xfrm>
          <a:prstGeom prst="rect">
            <a:avLst/>
          </a:prstGeom>
          <a:noFill/>
          <a:ln w="9525">
            <a:noFill/>
            <a:miter lim="800000"/>
            <a:headEnd/>
            <a:tailEnd/>
          </a:ln>
        </p:spPr>
      </p:pic>
      <p:sp>
        <p:nvSpPr>
          <p:cNvPr id="342020" name="Text Box 4"/>
          <p:cNvSpPr txBox="1">
            <a:spLocks noChangeArrowheads="1"/>
          </p:cNvSpPr>
          <p:nvPr/>
        </p:nvSpPr>
        <p:spPr bwMode="auto">
          <a:xfrm>
            <a:off x="372974" y="2906532"/>
            <a:ext cx="1557464" cy="300082"/>
          </a:xfrm>
          <a:prstGeom prst="rect">
            <a:avLst/>
          </a:prstGeom>
          <a:noFill/>
          <a:ln w="9525">
            <a:solidFill>
              <a:schemeClr val="tx1"/>
            </a:solidFill>
            <a:miter lim="800000"/>
            <a:headEnd/>
            <a:tailEnd/>
          </a:ln>
        </p:spPr>
        <p:txBody>
          <a:bodyPr wrap="square">
            <a:spAutoFit/>
          </a:bodyPr>
          <a:lstStyle/>
          <a:p>
            <a:pPr defTabSz="342900" fontAlgn="base">
              <a:spcBef>
                <a:spcPct val="50000"/>
              </a:spcBef>
              <a:spcAft>
                <a:spcPct val="0"/>
              </a:spcAft>
            </a:pPr>
            <a:r>
              <a:rPr lang="en-US" sz="1350">
                <a:solidFill>
                  <a:srgbClr val="000000"/>
                </a:solidFill>
                <a:latin typeface="Arial" pitchFamily="34" charset="0"/>
                <a:cs typeface="Arial" pitchFamily="34" charset="0"/>
              </a:rPr>
              <a:t>Base Concrete</a:t>
            </a:r>
          </a:p>
        </p:txBody>
      </p:sp>
      <p:sp>
        <p:nvSpPr>
          <p:cNvPr id="342021" name="Line 5"/>
          <p:cNvSpPr>
            <a:spLocks noChangeShapeType="1"/>
          </p:cNvSpPr>
          <p:nvPr/>
        </p:nvSpPr>
        <p:spPr bwMode="auto">
          <a:xfrm flipV="1">
            <a:off x="1040234" y="2196546"/>
            <a:ext cx="654341" cy="722823"/>
          </a:xfrm>
          <a:prstGeom prst="line">
            <a:avLst/>
          </a:prstGeom>
          <a:noFill/>
          <a:ln w="9525">
            <a:solidFill>
              <a:schemeClr val="tx1"/>
            </a:solidFill>
            <a:round/>
            <a:headEnd/>
            <a:tailEnd type="triangle" w="med" len="med"/>
          </a:ln>
        </p:spPr>
        <p:txBody>
          <a:bodyPr/>
          <a:lstStyle/>
          <a:p>
            <a:pPr defTabSz="342900" fontAlgn="base">
              <a:spcBef>
                <a:spcPct val="0"/>
              </a:spcBef>
              <a:spcAft>
                <a:spcPct val="0"/>
              </a:spcAft>
            </a:pPr>
            <a:endParaRPr lang="en-US" sz="2700">
              <a:solidFill>
                <a:srgbClr val="000000"/>
              </a:solidFill>
              <a:latin typeface="Arial" pitchFamily="34" charset="0"/>
              <a:cs typeface="Arial" pitchFamily="34" charset="0"/>
            </a:endParaRPr>
          </a:p>
        </p:txBody>
      </p:sp>
      <p:sp>
        <p:nvSpPr>
          <p:cNvPr id="342022" name="Text Box 6"/>
          <p:cNvSpPr txBox="1">
            <a:spLocks noChangeArrowheads="1"/>
          </p:cNvSpPr>
          <p:nvPr/>
        </p:nvSpPr>
        <p:spPr bwMode="auto">
          <a:xfrm>
            <a:off x="2794399" y="1390607"/>
            <a:ext cx="1722208" cy="300082"/>
          </a:xfrm>
          <a:prstGeom prst="rect">
            <a:avLst/>
          </a:prstGeom>
          <a:noFill/>
          <a:ln w="9525">
            <a:solidFill>
              <a:schemeClr val="tx1"/>
            </a:solidFill>
            <a:miter lim="800000"/>
            <a:headEnd/>
            <a:tailEnd/>
          </a:ln>
        </p:spPr>
        <p:txBody>
          <a:bodyPr wrap="square">
            <a:spAutoFit/>
          </a:bodyPr>
          <a:lstStyle/>
          <a:p>
            <a:pPr defTabSz="342900" fontAlgn="base">
              <a:spcBef>
                <a:spcPct val="50000"/>
              </a:spcBef>
              <a:spcAft>
                <a:spcPct val="0"/>
              </a:spcAft>
            </a:pPr>
            <a:r>
              <a:rPr lang="en-US" sz="1350">
                <a:solidFill>
                  <a:srgbClr val="000000"/>
                </a:solidFill>
                <a:latin typeface="Arial" pitchFamily="34" charset="0"/>
                <a:cs typeface="Arial" pitchFamily="34" charset="0"/>
              </a:rPr>
              <a:t>Concrete Repair</a:t>
            </a:r>
          </a:p>
        </p:txBody>
      </p:sp>
      <p:sp>
        <p:nvSpPr>
          <p:cNvPr id="342023" name="Line 7"/>
          <p:cNvSpPr>
            <a:spLocks noChangeShapeType="1"/>
          </p:cNvSpPr>
          <p:nvPr/>
        </p:nvSpPr>
        <p:spPr bwMode="auto">
          <a:xfrm flipH="1">
            <a:off x="2794399" y="1690689"/>
            <a:ext cx="202124" cy="612810"/>
          </a:xfrm>
          <a:prstGeom prst="line">
            <a:avLst/>
          </a:prstGeom>
          <a:noFill/>
          <a:ln w="9525">
            <a:solidFill>
              <a:schemeClr val="tx1"/>
            </a:solidFill>
            <a:round/>
            <a:headEnd/>
            <a:tailEnd type="triangle" w="med" len="med"/>
          </a:ln>
        </p:spPr>
        <p:txBody>
          <a:bodyPr/>
          <a:lstStyle/>
          <a:p>
            <a:pPr defTabSz="342900" fontAlgn="base">
              <a:spcBef>
                <a:spcPct val="0"/>
              </a:spcBef>
              <a:spcAft>
                <a:spcPct val="0"/>
              </a:spcAft>
            </a:pPr>
            <a:endParaRPr lang="en-US" sz="2700">
              <a:solidFill>
                <a:srgbClr val="000000"/>
              </a:solidFill>
              <a:latin typeface="Arial" pitchFamily="34" charset="0"/>
              <a:cs typeface="Arial" pitchFamily="34" charset="0"/>
            </a:endParaRPr>
          </a:p>
        </p:txBody>
      </p:sp>
      <p:sp>
        <p:nvSpPr>
          <p:cNvPr id="342024" name="Text Box 8"/>
          <p:cNvSpPr txBox="1">
            <a:spLocks noChangeArrowheads="1"/>
          </p:cNvSpPr>
          <p:nvPr/>
        </p:nvSpPr>
        <p:spPr bwMode="auto">
          <a:xfrm>
            <a:off x="6169161" y="1896464"/>
            <a:ext cx="2024009" cy="300082"/>
          </a:xfrm>
          <a:prstGeom prst="rect">
            <a:avLst/>
          </a:prstGeom>
          <a:noFill/>
          <a:ln w="9525">
            <a:solidFill>
              <a:schemeClr val="tx1"/>
            </a:solidFill>
            <a:miter lim="800000"/>
            <a:headEnd/>
            <a:tailEnd/>
          </a:ln>
        </p:spPr>
        <p:txBody>
          <a:bodyPr wrap="square">
            <a:spAutoFit/>
          </a:bodyPr>
          <a:lstStyle/>
          <a:p>
            <a:pPr defTabSz="342900" fontAlgn="base">
              <a:spcBef>
                <a:spcPct val="50000"/>
              </a:spcBef>
              <a:spcAft>
                <a:spcPct val="0"/>
              </a:spcAft>
            </a:pPr>
            <a:r>
              <a:rPr lang="en-US" sz="1350">
                <a:solidFill>
                  <a:srgbClr val="000000"/>
                </a:solidFill>
                <a:latin typeface="Arial" pitchFamily="34" charset="0"/>
                <a:cs typeface="Arial" pitchFamily="34" charset="0"/>
              </a:rPr>
              <a:t>Distributed  Anodes</a:t>
            </a:r>
          </a:p>
        </p:txBody>
      </p:sp>
      <p:sp>
        <p:nvSpPr>
          <p:cNvPr id="342025" name="Text Box 9"/>
          <p:cNvSpPr txBox="1">
            <a:spLocks noChangeArrowheads="1"/>
          </p:cNvSpPr>
          <p:nvPr/>
        </p:nvSpPr>
        <p:spPr bwMode="auto">
          <a:xfrm>
            <a:off x="5719898" y="3666991"/>
            <a:ext cx="1798350" cy="300082"/>
          </a:xfrm>
          <a:prstGeom prst="rect">
            <a:avLst/>
          </a:prstGeom>
          <a:noFill/>
          <a:ln w="9525">
            <a:solidFill>
              <a:schemeClr val="tx1"/>
            </a:solidFill>
            <a:miter lim="800000"/>
            <a:headEnd/>
            <a:tailEnd/>
          </a:ln>
        </p:spPr>
        <p:txBody>
          <a:bodyPr wrap="square">
            <a:spAutoFit/>
          </a:bodyPr>
          <a:lstStyle/>
          <a:p>
            <a:pPr defTabSz="342900" fontAlgn="base">
              <a:spcBef>
                <a:spcPct val="50000"/>
              </a:spcBef>
              <a:spcAft>
                <a:spcPct val="0"/>
              </a:spcAft>
            </a:pPr>
            <a:r>
              <a:rPr lang="en-US" sz="1350">
                <a:solidFill>
                  <a:srgbClr val="000000"/>
                </a:solidFill>
                <a:latin typeface="Arial" pitchFamily="34" charset="0"/>
                <a:cs typeface="Arial" pitchFamily="34" charset="0"/>
              </a:rPr>
              <a:t>Area of Influence</a:t>
            </a:r>
          </a:p>
        </p:txBody>
      </p:sp>
      <p:sp>
        <p:nvSpPr>
          <p:cNvPr id="342026" name="Line 10"/>
          <p:cNvSpPr>
            <a:spLocks noChangeShapeType="1"/>
          </p:cNvSpPr>
          <p:nvPr/>
        </p:nvSpPr>
        <p:spPr bwMode="auto">
          <a:xfrm flipH="1">
            <a:off x="6270685" y="2196546"/>
            <a:ext cx="492851" cy="300083"/>
          </a:xfrm>
          <a:prstGeom prst="line">
            <a:avLst/>
          </a:prstGeom>
          <a:noFill/>
          <a:ln w="9525">
            <a:solidFill>
              <a:schemeClr val="tx1"/>
            </a:solidFill>
            <a:round/>
            <a:headEnd/>
            <a:tailEnd type="triangle" w="med" len="med"/>
          </a:ln>
        </p:spPr>
        <p:txBody>
          <a:bodyPr/>
          <a:lstStyle/>
          <a:p>
            <a:pPr defTabSz="342900" fontAlgn="base">
              <a:spcBef>
                <a:spcPct val="0"/>
              </a:spcBef>
              <a:spcAft>
                <a:spcPct val="0"/>
              </a:spcAft>
            </a:pPr>
            <a:endParaRPr lang="en-US" sz="2700">
              <a:solidFill>
                <a:srgbClr val="000000"/>
              </a:solidFill>
              <a:latin typeface="Arial" pitchFamily="34" charset="0"/>
              <a:cs typeface="Arial" pitchFamily="34" charset="0"/>
            </a:endParaRPr>
          </a:p>
        </p:txBody>
      </p:sp>
      <p:sp>
        <p:nvSpPr>
          <p:cNvPr id="342027" name="Line 11"/>
          <p:cNvSpPr>
            <a:spLocks noChangeShapeType="1"/>
          </p:cNvSpPr>
          <p:nvPr/>
        </p:nvSpPr>
        <p:spPr bwMode="auto">
          <a:xfrm flipH="1" flipV="1">
            <a:off x="6270685" y="2819721"/>
            <a:ext cx="255950" cy="847269"/>
          </a:xfrm>
          <a:prstGeom prst="line">
            <a:avLst/>
          </a:prstGeom>
          <a:noFill/>
          <a:ln w="9525">
            <a:solidFill>
              <a:schemeClr val="tx1"/>
            </a:solidFill>
            <a:round/>
            <a:headEnd/>
            <a:tailEnd type="triangle" w="med" len="med"/>
          </a:ln>
        </p:spPr>
        <p:txBody>
          <a:bodyPr/>
          <a:lstStyle/>
          <a:p>
            <a:pPr defTabSz="342900" fontAlgn="base">
              <a:spcBef>
                <a:spcPct val="0"/>
              </a:spcBef>
              <a:spcAft>
                <a:spcPct val="0"/>
              </a:spcAft>
            </a:pPr>
            <a:endParaRPr lang="en-US" sz="27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994597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912303" y="-3990"/>
            <a:ext cx="7886700" cy="1325563"/>
          </a:xfrm>
        </p:spPr>
        <p:txBody>
          <a:bodyPr>
            <a:normAutofit/>
          </a:bodyPr>
          <a:lstStyle/>
          <a:p>
            <a:r>
              <a:rPr lang="en-US" dirty="0">
                <a:solidFill>
                  <a:srgbClr val="008741"/>
                </a:solidFill>
              </a:rPr>
              <a:t>Distributed Galvanic Anodes</a:t>
            </a:r>
          </a:p>
        </p:txBody>
      </p:sp>
      <p:sp>
        <p:nvSpPr>
          <p:cNvPr id="407555" name="Rectangle 3"/>
          <p:cNvSpPr>
            <a:spLocks noGrp="1" noChangeArrowheads="1"/>
          </p:cNvSpPr>
          <p:nvPr>
            <p:ph idx="1"/>
          </p:nvPr>
        </p:nvSpPr>
        <p:spPr>
          <a:xfrm>
            <a:off x="251146" y="1478501"/>
            <a:ext cx="3314175" cy="4351338"/>
          </a:xfrm>
        </p:spPr>
        <p:txBody>
          <a:bodyPr>
            <a:noAutofit/>
          </a:bodyPr>
          <a:lstStyle/>
          <a:p>
            <a:pPr>
              <a:lnSpc>
                <a:spcPct val="80000"/>
              </a:lnSpc>
            </a:pPr>
            <a:r>
              <a:rPr lang="en-US" sz="2400" dirty="0">
                <a:solidFill>
                  <a:srgbClr val="009933"/>
                </a:solidFill>
              </a:rPr>
              <a:t>Distributed anode units are pre-manufactured</a:t>
            </a:r>
          </a:p>
          <a:p>
            <a:pPr lvl="1">
              <a:lnSpc>
                <a:spcPct val="80000"/>
              </a:lnSpc>
            </a:pPr>
            <a:r>
              <a:rPr lang="en-US" dirty="0">
                <a:solidFill>
                  <a:srgbClr val="009933"/>
                </a:solidFill>
              </a:rPr>
              <a:t>Zinc around a steel core</a:t>
            </a:r>
          </a:p>
          <a:p>
            <a:pPr lvl="1">
              <a:lnSpc>
                <a:spcPct val="80000"/>
              </a:lnSpc>
            </a:pPr>
            <a:r>
              <a:rPr lang="en-US" dirty="0">
                <a:solidFill>
                  <a:srgbClr val="009933"/>
                </a:solidFill>
              </a:rPr>
              <a:t>Integral connections </a:t>
            </a:r>
          </a:p>
          <a:p>
            <a:pPr>
              <a:lnSpc>
                <a:spcPct val="80000"/>
              </a:lnSpc>
            </a:pPr>
            <a:r>
              <a:rPr lang="en-US" sz="2400" dirty="0">
                <a:solidFill>
                  <a:srgbClr val="009933"/>
                </a:solidFill>
              </a:rPr>
              <a:t>Anode size and spacing: based on steel-to-concrete surface area ratio and service life</a:t>
            </a:r>
          </a:p>
        </p:txBody>
      </p:sp>
      <p:pic>
        <p:nvPicPr>
          <p:cNvPr id="407556" name="Picture 4" descr="DSCF0187"/>
          <p:cNvPicPr>
            <a:picLocks noGrp="1" noChangeAspect="1" noChangeArrowheads="1"/>
          </p:cNvPicPr>
          <p:nvPr>
            <p:ph type="pic" idx="4294967295"/>
          </p:nvPr>
        </p:nvPicPr>
        <p:blipFill rotWithShape="1">
          <a:blip r:embed="rId4" cstate="print"/>
          <a:srcRect l="14381" r="294" b="23448"/>
          <a:stretch/>
        </p:blipFill>
        <p:spPr>
          <a:xfrm>
            <a:off x="4162529" y="1233182"/>
            <a:ext cx="4503416" cy="303029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96D0F593-95AD-4249-9895-8BC5AFB3194B}"/>
              </a:ext>
            </a:extLst>
          </p:cNvPr>
          <p:cNvPicPr>
            <a:picLocks noChangeAspect="1"/>
          </p:cNvPicPr>
          <p:nvPr/>
        </p:nvPicPr>
        <p:blipFill>
          <a:blip r:embed="rId5"/>
          <a:stretch>
            <a:fillRect/>
          </a:stretch>
        </p:blipFill>
        <p:spPr>
          <a:xfrm>
            <a:off x="3737835" y="4497773"/>
            <a:ext cx="5061168" cy="13320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382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9313C-E4B1-49A0-AA79-A15B0ADA47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E4375A-3B49-48E3-A003-7E88C841FD4A}"/>
              </a:ext>
            </a:extLst>
          </p:cNvPr>
          <p:cNvPicPr>
            <a:picLocks noChangeAspect="1"/>
          </p:cNvPicPr>
          <p:nvPr/>
        </p:nvPicPr>
        <p:blipFill>
          <a:blip r:embed="rId2"/>
          <a:stretch>
            <a:fillRect/>
          </a:stretch>
        </p:blipFill>
        <p:spPr>
          <a:xfrm>
            <a:off x="628650" y="1199536"/>
            <a:ext cx="7603047" cy="4632860"/>
          </a:xfrm>
          <a:prstGeom prst="rect">
            <a:avLst/>
          </a:prstGeom>
          <a:ln>
            <a:noFill/>
          </a:ln>
          <a:effectLst>
            <a:outerShdw blurRad="190500" algn="tl" rotWithShape="0">
              <a:srgbClr val="000000">
                <a:alpha val="70000"/>
              </a:srgbClr>
            </a:outerShdw>
          </a:effectLst>
        </p:spPr>
      </p:pic>
      <p:sp>
        <p:nvSpPr>
          <p:cNvPr id="5" name="Rectangle 2">
            <a:extLst>
              <a:ext uri="{FF2B5EF4-FFF2-40B4-BE49-F238E27FC236}">
                <a16:creationId xmlns:a16="http://schemas.microsoft.com/office/drawing/2014/main" id="{58FEF141-0A6B-4741-9634-719727609CB7}"/>
              </a:ext>
            </a:extLst>
          </p:cNvPr>
          <p:cNvSpPr txBox="1">
            <a:spLocks noChangeArrowheads="1"/>
          </p:cNvSpPr>
          <p:nvPr/>
        </p:nvSpPr>
        <p:spPr>
          <a:xfrm>
            <a:off x="912303" y="-399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r>
              <a:rPr lang="en-US">
                <a:solidFill>
                  <a:srgbClr val="008741"/>
                </a:solidFill>
              </a:rPr>
              <a:t>Distributed Galvanic Anodes</a:t>
            </a:r>
            <a:endParaRPr lang="en-US" dirty="0">
              <a:solidFill>
                <a:srgbClr val="008741"/>
              </a:solidFill>
            </a:endParaRPr>
          </a:p>
        </p:txBody>
      </p:sp>
      <p:pic>
        <p:nvPicPr>
          <p:cNvPr id="6" name="Picture 5">
            <a:extLst>
              <a:ext uri="{FF2B5EF4-FFF2-40B4-BE49-F238E27FC236}">
                <a16:creationId xmlns:a16="http://schemas.microsoft.com/office/drawing/2014/main" id="{502FD14D-3178-474D-A289-449B2AC6419C}"/>
              </a:ext>
            </a:extLst>
          </p:cNvPr>
          <p:cNvPicPr>
            <a:picLocks noChangeAspect="1"/>
          </p:cNvPicPr>
          <p:nvPr/>
        </p:nvPicPr>
        <p:blipFill rotWithShape="1">
          <a:blip r:embed="rId3"/>
          <a:srcRect t="6666" b="14806"/>
          <a:stretch/>
        </p:blipFill>
        <p:spPr>
          <a:xfrm>
            <a:off x="628649" y="1199536"/>
            <a:ext cx="7603047" cy="4632860"/>
          </a:xfrm>
          <a:prstGeom prst="rect">
            <a:avLst/>
          </a:prstGeom>
        </p:spPr>
      </p:pic>
    </p:spTree>
    <p:extLst>
      <p:ext uri="{BB962C8B-B14F-4D97-AF65-F5344CB8AC3E}">
        <p14:creationId xmlns:p14="http://schemas.microsoft.com/office/powerpoint/2010/main" val="33592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9313C-E4B1-49A0-AA79-A15B0ADA47DB}"/>
              </a:ext>
            </a:extLst>
          </p:cNvPr>
          <p:cNvSpPr>
            <a:spLocks noGrp="1"/>
          </p:cNvSpPr>
          <p:nvPr>
            <p:ph idx="1"/>
          </p:nvPr>
        </p:nvSpPr>
        <p:spPr/>
        <p:txBody>
          <a:bodyPr/>
          <a:lstStyle/>
          <a:p>
            <a:endParaRPr lang="en-US"/>
          </a:p>
        </p:txBody>
      </p:sp>
      <p:sp>
        <p:nvSpPr>
          <p:cNvPr id="5" name="Rectangle 2">
            <a:extLst>
              <a:ext uri="{FF2B5EF4-FFF2-40B4-BE49-F238E27FC236}">
                <a16:creationId xmlns:a16="http://schemas.microsoft.com/office/drawing/2014/main" id="{58FEF141-0A6B-4741-9634-719727609CB7}"/>
              </a:ext>
            </a:extLst>
          </p:cNvPr>
          <p:cNvSpPr txBox="1">
            <a:spLocks noChangeArrowheads="1"/>
          </p:cNvSpPr>
          <p:nvPr/>
        </p:nvSpPr>
        <p:spPr>
          <a:xfrm>
            <a:off x="912303" y="-399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r>
              <a:rPr lang="en-US">
                <a:solidFill>
                  <a:srgbClr val="008741"/>
                </a:solidFill>
              </a:rPr>
              <a:t>Distributed Galvanic Anodes</a:t>
            </a:r>
            <a:endParaRPr lang="en-US" dirty="0">
              <a:solidFill>
                <a:srgbClr val="008741"/>
              </a:solidFill>
            </a:endParaRPr>
          </a:p>
        </p:txBody>
      </p:sp>
      <p:pic>
        <p:nvPicPr>
          <p:cNvPr id="2" name="Picture 1">
            <a:extLst>
              <a:ext uri="{FF2B5EF4-FFF2-40B4-BE49-F238E27FC236}">
                <a16:creationId xmlns:a16="http://schemas.microsoft.com/office/drawing/2014/main" id="{AB20009B-8456-49E0-BBA6-B71AF5368B0F}"/>
              </a:ext>
            </a:extLst>
          </p:cNvPr>
          <p:cNvPicPr>
            <a:picLocks noChangeAspect="1"/>
          </p:cNvPicPr>
          <p:nvPr/>
        </p:nvPicPr>
        <p:blipFill>
          <a:blip r:embed="rId2"/>
          <a:stretch>
            <a:fillRect/>
          </a:stretch>
        </p:blipFill>
        <p:spPr>
          <a:xfrm>
            <a:off x="436130" y="1159847"/>
            <a:ext cx="8271739" cy="4778837"/>
          </a:xfrm>
          <a:prstGeom prst="rect">
            <a:avLst/>
          </a:prstGeom>
        </p:spPr>
      </p:pic>
      <p:pic>
        <p:nvPicPr>
          <p:cNvPr id="6" name="Picture 5">
            <a:extLst>
              <a:ext uri="{FF2B5EF4-FFF2-40B4-BE49-F238E27FC236}">
                <a16:creationId xmlns:a16="http://schemas.microsoft.com/office/drawing/2014/main" id="{E3FE5225-CC2F-4229-95EC-A3A9DA570132}"/>
              </a:ext>
            </a:extLst>
          </p:cNvPr>
          <p:cNvPicPr>
            <a:picLocks noChangeAspect="1"/>
          </p:cNvPicPr>
          <p:nvPr/>
        </p:nvPicPr>
        <p:blipFill rotWithShape="1">
          <a:blip r:embed="rId3"/>
          <a:srcRect l="9539" b="7083"/>
          <a:stretch/>
        </p:blipFill>
        <p:spPr>
          <a:xfrm>
            <a:off x="436129" y="1159847"/>
            <a:ext cx="8271739" cy="47788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837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8764" y="24149"/>
            <a:ext cx="5686472" cy="1143000"/>
          </a:xfrm>
        </p:spPr>
        <p:txBody>
          <a:bodyPr>
            <a:normAutofit/>
          </a:bodyPr>
          <a:lstStyle/>
          <a:p>
            <a:r>
              <a:rPr lang="en-US" dirty="0">
                <a:solidFill>
                  <a:srgbClr val="009933"/>
                </a:solidFill>
              </a:rPr>
              <a:t>Arc Sprayed Zinc Anode</a:t>
            </a:r>
          </a:p>
        </p:txBody>
      </p:sp>
      <p:pic>
        <p:nvPicPr>
          <p:cNvPr id="8" name="Picture 2" descr="C:\Users\Administrator\Documents\Projects\Moffatt &amp; Nichol\Port of Portland\Photos\IMG_0405.JPG"/>
          <p:cNvPicPr>
            <a:picLocks noGrp="1" noChangeAspect="1" noChangeArrowheads="1"/>
          </p:cNvPicPr>
          <p:nvPr>
            <p:ph sz="half" idx="2"/>
          </p:nvPr>
        </p:nvPicPr>
        <p:blipFill rotWithShape="1">
          <a:blip r:embed="rId2"/>
          <a:srcRect l="26723"/>
          <a:stretch/>
        </p:blipFill>
        <p:spPr bwMode="auto">
          <a:xfrm>
            <a:off x="280218" y="1543605"/>
            <a:ext cx="3680785" cy="3767303"/>
          </a:xfrm>
          <a:prstGeom prst="rect">
            <a:avLst/>
          </a:prstGeom>
          <a:ln>
            <a:noFill/>
          </a:ln>
          <a:effectLst>
            <a:outerShdw blurRad="292100" dist="139700" dir="2700000" algn="tl" rotWithShape="0">
              <a:srgbClr val="333333">
                <a:alpha val="65000"/>
              </a:srgbClr>
            </a:outerShdw>
          </a:effectLst>
        </p:spPr>
      </p:pic>
      <p:pic>
        <p:nvPicPr>
          <p:cNvPr id="9" name="Picture 4" descr="VCT Florida Mtg0028"/>
          <p:cNvPicPr>
            <a:picLocks noChangeAspect="1" noChangeArrowheads="1"/>
          </p:cNvPicPr>
          <p:nvPr/>
        </p:nvPicPr>
        <p:blipFill rotWithShape="1">
          <a:blip r:embed="rId3">
            <a:extLst>
              <a:ext uri="{28A0092B-C50C-407E-A947-70E740481C1C}">
                <a14:useLocalDpi xmlns:a14="http://schemas.microsoft.com/office/drawing/2010/main" val="0"/>
              </a:ext>
            </a:extLst>
          </a:blip>
          <a:srcRect l="10861" r="9560"/>
          <a:stretch/>
        </p:blipFill>
        <p:spPr bwMode="auto">
          <a:xfrm>
            <a:off x="4572000" y="1543605"/>
            <a:ext cx="3998249" cy="3767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4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0156-1D18-46D5-8FA2-96FF4A001E2F}"/>
              </a:ext>
            </a:extLst>
          </p:cNvPr>
          <p:cNvSpPr>
            <a:spLocks noGrp="1"/>
          </p:cNvSpPr>
          <p:nvPr>
            <p:ph type="title"/>
          </p:nvPr>
        </p:nvSpPr>
        <p:spPr>
          <a:xfrm>
            <a:off x="314632" y="-138006"/>
            <a:ext cx="8200718" cy="1325563"/>
          </a:xfrm>
        </p:spPr>
        <p:txBody>
          <a:bodyPr>
            <a:normAutofit/>
          </a:bodyPr>
          <a:lstStyle/>
          <a:p>
            <a:r>
              <a:rPr lang="en-US" dirty="0">
                <a:solidFill>
                  <a:srgbClr val="009933"/>
                </a:solidFill>
              </a:rPr>
              <a:t>Arc Sprayed – Surface Applied Zinc</a:t>
            </a:r>
          </a:p>
        </p:txBody>
      </p:sp>
      <p:pic>
        <p:nvPicPr>
          <p:cNvPr id="4" name="Picture 6" descr="Application of Activated Arc Sprayed Zinc">
            <a:extLst>
              <a:ext uri="{FF2B5EF4-FFF2-40B4-BE49-F238E27FC236}">
                <a16:creationId xmlns:a16="http://schemas.microsoft.com/office/drawing/2014/main" id="{537E4E17-B28F-4A96-8604-F063EE5B9BDE}"/>
              </a:ext>
            </a:extLst>
          </p:cNvPr>
          <p:cNvPicPr>
            <a:picLocks noChangeAspect="1" noChangeArrowheads="1"/>
          </p:cNvPicPr>
          <p:nvPr/>
        </p:nvPicPr>
        <p:blipFill rotWithShape="1">
          <a:blip r:embed="rId2"/>
          <a:srcRect l="19663" b="27805"/>
          <a:stretch/>
        </p:blipFill>
        <p:spPr>
          <a:xfrm>
            <a:off x="757083" y="1102835"/>
            <a:ext cx="7325033" cy="4936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76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1CD681-7933-43A9-8D7B-29D77AECCF2A}"/>
              </a:ext>
            </a:extLst>
          </p:cNvPr>
          <p:cNvSpPr>
            <a:spLocks noGrp="1"/>
          </p:cNvSpPr>
          <p:nvPr>
            <p:ph idx="1"/>
          </p:nvPr>
        </p:nvSpPr>
        <p:spPr/>
        <p:txBody>
          <a:bodyPr/>
          <a:lstStyle/>
          <a:p>
            <a:endParaRPr lang="en-US"/>
          </a:p>
        </p:txBody>
      </p:sp>
      <p:pic>
        <p:nvPicPr>
          <p:cNvPr id="3074" name="Picture 2" descr="https://image.slidesharecdn.com/18-150807203543-lva1-app6892/95/how-does-krystol-affect-corrosion-of-rebar-16-638.jpg?cb=1439808103">
            <a:extLst>
              <a:ext uri="{FF2B5EF4-FFF2-40B4-BE49-F238E27FC236}">
                <a16:creationId xmlns:a16="http://schemas.microsoft.com/office/drawing/2014/main" id="{AC67618F-77B3-4EAE-A175-8A6EE3C65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4" y="542106"/>
            <a:ext cx="8988912" cy="5072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83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8764" y="24149"/>
            <a:ext cx="5686472" cy="1143000"/>
          </a:xfrm>
        </p:spPr>
        <p:txBody>
          <a:bodyPr>
            <a:normAutofit/>
          </a:bodyPr>
          <a:lstStyle/>
          <a:p>
            <a:r>
              <a:rPr lang="en-US" dirty="0">
                <a:solidFill>
                  <a:srgbClr val="009933"/>
                </a:solidFill>
              </a:rPr>
              <a:t>Arc Sprayed Zinc Anode</a:t>
            </a:r>
          </a:p>
        </p:txBody>
      </p:sp>
      <p:pic>
        <p:nvPicPr>
          <p:cNvPr id="3074" name="Picture 2" descr="GalvanodeÂ® ASZ+ For Concrete Corrosion Protection">
            <a:extLst>
              <a:ext uri="{FF2B5EF4-FFF2-40B4-BE49-F238E27FC236}">
                <a16:creationId xmlns:a16="http://schemas.microsoft.com/office/drawing/2014/main" id="{65BE2FBD-BA6E-4679-9E01-87111C80D4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3000"/>
                    </a14:imgEffect>
                  </a14:imgLayer>
                </a14:imgProps>
              </a:ext>
              <a:ext uri="{28A0092B-C50C-407E-A947-70E740481C1C}">
                <a14:useLocalDpi xmlns:a14="http://schemas.microsoft.com/office/drawing/2010/main" val="0"/>
              </a:ext>
            </a:extLst>
          </a:blip>
          <a:srcRect t="5246" r="21378"/>
          <a:stretch/>
        </p:blipFill>
        <p:spPr bwMode="auto">
          <a:xfrm>
            <a:off x="1276964" y="147483"/>
            <a:ext cx="6590071" cy="59566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55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0156-1D18-46D5-8FA2-96FF4A001E2F}"/>
              </a:ext>
            </a:extLst>
          </p:cNvPr>
          <p:cNvSpPr>
            <a:spLocks noGrp="1"/>
          </p:cNvSpPr>
          <p:nvPr>
            <p:ph type="title"/>
          </p:nvPr>
        </p:nvSpPr>
        <p:spPr>
          <a:xfrm>
            <a:off x="628650" y="-138006"/>
            <a:ext cx="7886700" cy="1325563"/>
          </a:xfrm>
        </p:spPr>
        <p:txBody>
          <a:bodyPr>
            <a:normAutofit/>
          </a:bodyPr>
          <a:lstStyle/>
          <a:p>
            <a:r>
              <a:rPr lang="en-US" dirty="0">
                <a:solidFill>
                  <a:srgbClr val="009933"/>
                </a:solidFill>
              </a:rPr>
              <a:t>ICCP System – DC Powered</a:t>
            </a:r>
          </a:p>
        </p:txBody>
      </p:sp>
      <p:pic>
        <p:nvPicPr>
          <p:cNvPr id="13" name="Picture 12">
            <a:extLst>
              <a:ext uri="{FF2B5EF4-FFF2-40B4-BE49-F238E27FC236}">
                <a16:creationId xmlns:a16="http://schemas.microsoft.com/office/drawing/2014/main" id="{DE6CEBDA-68DA-40AB-B5B9-238C4F70E20A}"/>
              </a:ext>
            </a:extLst>
          </p:cNvPr>
          <p:cNvPicPr>
            <a:picLocks noChangeAspect="1"/>
          </p:cNvPicPr>
          <p:nvPr/>
        </p:nvPicPr>
        <p:blipFill>
          <a:blip r:embed="rId2"/>
          <a:stretch>
            <a:fillRect/>
          </a:stretch>
        </p:blipFill>
        <p:spPr>
          <a:xfrm>
            <a:off x="254329" y="1306613"/>
            <a:ext cx="8635341" cy="4389512"/>
          </a:xfrm>
          <a:prstGeom prst="rect">
            <a:avLst/>
          </a:prstGeom>
        </p:spPr>
      </p:pic>
    </p:spTree>
    <p:extLst>
      <p:ext uri="{BB962C8B-B14F-4D97-AF65-F5344CB8AC3E}">
        <p14:creationId xmlns:p14="http://schemas.microsoft.com/office/powerpoint/2010/main" val="3023223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0156-1D18-46D5-8FA2-96FF4A001E2F}"/>
              </a:ext>
            </a:extLst>
          </p:cNvPr>
          <p:cNvSpPr>
            <a:spLocks noGrp="1"/>
          </p:cNvSpPr>
          <p:nvPr>
            <p:ph type="title"/>
          </p:nvPr>
        </p:nvSpPr>
        <p:spPr>
          <a:xfrm>
            <a:off x="1459847" y="-295097"/>
            <a:ext cx="7886700" cy="1325563"/>
          </a:xfrm>
        </p:spPr>
        <p:txBody>
          <a:bodyPr>
            <a:normAutofit/>
          </a:bodyPr>
          <a:lstStyle/>
          <a:p>
            <a:r>
              <a:rPr lang="en-US" dirty="0">
                <a:solidFill>
                  <a:srgbClr val="008741"/>
                </a:solidFill>
              </a:rPr>
              <a:t>ICCP System – DC Powered</a:t>
            </a:r>
          </a:p>
        </p:txBody>
      </p:sp>
      <p:sp>
        <p:nvSpPr>
          <p:cNvPr id="9" name="TextBox 8">
            <a:extLst>
              <a:ext uri="{FF2B5EF4-FFF2-40B4-BE49-F238E27FC236}">
                <a16:creationId xmlns:a16="http://schemas.microsoft.com/office/drawing/2014/main" id="{AF5F9D1E-296F-4C14-978D-880DE3E4B449}"/>
              </a:ext>
            </a:extLst>
          </p:cNvPr>
          <p:cNvSpPr txBox="1"/>
          <p:nvPr/>
        </p:nvSpPr>
        <p:spPr>
          <a:xfrm>
            <a:off x="1030992" y="809034"/>
            <a:ext cx="6317114" cy="1938992"/>
          </a:xfrm>
          <a:prstGeom prst="rect">
            <a:avLst/>
          </a:prstGeom>
          <a:noFill/>
        </p:spPr>
        <p:txBody>
          <a:bodyPr wrap="none" rtlCol="0">
            <a:spAutoFit/>
          </a:bodyPr>
          <a:lstStyle/>
          <a:p>
            <a:pPr marL="214313" indent="-214313" defTabSz="342900">
              <a:buFont typeface="Arial" panose="020B0604020202020204" pitchFamily="34" charset="0"/>
              <a:buChar char="•"/>
            </a:pPr>
            <a:r>
              <a:rPr lang="en-US" sz="2400" dirty="0">
                <a:solidFill>
                  <a:srgbClr val="009933"/>
                </a:solidFill>
                <a:latin typeface="Trebuchet MS" panose="020B0603020202020204"/>
              </a:rPr>
              <a:t>Use a AC to DC rectifier for system current</a:t>
            </a:r>
          </a:p>
          <a:p>
            <a:pPr marL="214313" indent="-214313" defTabSz="342900">
              <a:buFont typeface="Arial" panose="020B0604020202020204" pitchFamily="34" charset="0"/>
              <a:buChar char="•"/>
            </a:pPr>
            <a:r>
              <a:rPr lang="en-US" sz="2400" dirty="0">
                <a:solidFill>
                  <a:srgbClr val="009933"/>
                </a:solidFill>
                <a:latin typeface="Trebuchet MS" panose="020B0603020202020204"/>
              </a:rPr>
              <a:t>Require CP Design Engineer</a:t>
            </a:r>
          </a:p>
          <a:p>
            <a:pPr marL="214313" indent="-214313" defTabSz="342900">
              <a:buFont typeface="Arial" panose="020B0604020202020204" pitchFamily="34" charset="0"/>
              <a:buChar char="•"/>
            </a:pPr>
            <a:r>
              <a:rPr lang="en-US" sz="2400" dirty="0">
                <a:solidFill>
                  <a:srgbClr val="009933"/>
                </a:solidFill>
                <a:latin typeface="Trebuchet MS" panose="020B0603020202020204"/>
              </a:rPr>
              <a:t>Require maintenance</a:t>
            </a:r>
          </a:p>
          <a:p>
            <a:pPr marL="214313" indent="-214313" defTabSz="342900">
              <a:buFont typeface="Arial" panose="020B0604020202020204" pitchFamily="34" charset="0"/>
              <a:buChar char="•"/>
            </a:pPr>
            <a:r>
              <a:rPr lang="en-US" sz="2400" dirty="0">
                <a:solidFill>
                  <a:srgbClr val="009933"/>
                </a:solidFill>
                <a:latin typeface="Trebuchet MS" panose="020B0603020202020204"/>
              </a:rPr>
              <a:t>Made of an inert metal (Titanium)</a:t>
            </a:r>
          </a:p>
          <a:p>
            <a:pPr marL="214313" indent="-214313" defTabSz="342900">
              <a:buFont typeface="Arial" panose="020B0604020202020204" pitchFamily="34" charset="0"/>
              <a:buChar char="•"/>
            </a:pPr>
            <a:r>
              <a:rPr lang="en-US" sz="2400" dirty="0">
                <a:solidFill>
                  <a:srgbClr val="009933"/>
                </a:solidFill>
                <a:latin typeface="Trebuchet MS" panose="020B0603020202020204"/>
              </a:rPr>
              <a:t>Typically used for global protection</a:t>
            </a:r>
          </a:p>
        </p:txBody>
      </p:sp>
      <p:pic>
        <p:nvPicPr>
          <p:cNvPr id="6146" name="Picture 2" descr="Image result for cp rectifier">
            <a:extLst>
              <a:ext uri="{FF2B5EF4-FFF2-40B4-BE49-F238E27FC236}">
                <a16:creationId xmlns:a16="http://schemas.microsoft.com/office/drawing/2014/main" id="{2C363F44-6B5F-4F9B-AAF0-F84EC99CC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30" y="2877425"/>
            <a:ext cx="2440035" cy="3374516"/>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329" descr="coral reef 009">
            <a:extLst>
              <a:ext uri="{FF2B5EF4-FFF2-40B4-BE49-F238E27FC236}">
                <a16:creationId xmlns:a16="http://schemas.microsoft.com/office/drawing/2014/main" id="{E553493F-38C6-4E57-B8E3-F2E6A8FF594B}"/>
              </a:ext>
            </a:extLst>
          </p:cNvPr>
          <p:cNvPicPr preferRelativeResize="0"/>
          <p:nvPr/>
        </p:nvPicPr>
        <p:blipFill rotWithShape="1">
          <a:blip r:embed="rId4">
            <a:alphaModFix/>
          </a:blip>
          <a:srcRect r="21506"/>
          <a:stretch/>
        </p:blipFill>
        <p:spPr>
          <a:xfrm>
            <a:off x="2842365" y="3355597"/>
            <a:ext cx="2694369" cy="2471937"/>
          </a:xfrm>
          <a:prstGeom prst="rect">
            <a:avLst/>
          </a:prstGeom>
          <a:ln>
            <a:noFill/>
          </a:ln>
          <a:effectLst>
            <a:outerShdw blurRad="190500" algn="tl" rotWithShape="0">
              <a:srgbClr val="000000">
                <a:alpha val="70000"/>
              </a:srgbClr>
            </a:outerShdw>
          </a:effectLst>
        </p:spPr>
      </p:pic>
      <p:pic>
        <p:nvPicPr>
          <p:cNvPr id="12" name="Shape 345" descr="Z:\7300-7569 (Project Histories)\BOK Tower Photos\P1000734.JPG">
            <a:extLst>
              <a:ext uri="{FF2B5EF4-FFF2-40B4-BE49-F238E27FC236}">
                <a16:creationId xmlns:a16="http://schemas.microsoft.com/office/drawing/2014/main" id="{833EF8EE-8BC0-48E7-9B67-68D7559827D0}"/>
              </a:ext>
            </a:extLst>
          </p:cNvPr>
          <p:cNvPicPr preferRelativeResize="0"/>
          <p:nvPr/>
        </p:nvPicPr>
        <p:blipFill rotWithShape="1">
          <a:blip r:embed="rId5">
            <a:alphaModFix/>
          </a:blip>
          <a:srcRect t="3622" r="10412"/>
          <a:stretch/>
        </p:blipFill>
        <p:spPr>
          <a:xfrm>
            <a:off x="5900895" y="3221372"/>
            <a:ext cx="3122744" cy="26061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3480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ybrid technology">
            <a:extLst>
              <a:ext uri="{FF2B5EF4-FFF2-40B4-BE49-F238E27FC236}">
                <a16:creationId xmlns:a16="http://schemas.microsoft.com/office/drawing/2014/main" id="{C074DBAE-DB74-45FE-80CF-8BAADE70E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37550"/>
            <a:ext cx="4130240" cy="2596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7DEE69-F3C4-4B30-A9EB-13694A94F5D2}"/>
              </a:ext>
            </a:extLst>
          </p:cNvPr>
          <p:cNvSpPr>
            <a:spLocks noGrp="1"/>
          </p:cNvSpPr>
          <p:nvPr>
            <p:ph type="title"/>
          </p:nvPr>
        </p:nvSpPr>
        <p:spPr>
          <a:xfrm>
            <a:off x="452482" y="-113047"/>
            <a:ext cx="7886700" cy="1325563"/>
          </a:xfrm>
        </p:spPr>
        <p:txBody>
          <a:bodyPr/>
          <a:lstStyle/>
          <a:p>
            <a:pPr marL="9525">
              <a:spcBef>
                <a:spcPts val="75"/>
              </a:spcBef>
            </a:pPr>
            <a:r>
              <a:rPr lang="en-GB" kern="0" spc="-8" dirty="0">
                <a:solidFill>
                  <a:srgbClr val="008641"/>
                </a:solidFill>
              </a:rPr>
              <a:t>Hybrid Anode Technology</a:t>
            </a:r>
            <a:endParaRPr lang="en-GB" kern="0" dirty="0">
              <a:solidFill>
                <a:srgbClr val="008641"/>
              </a:solidFill>
            </a:endParaRPr>
          </a:p>
        </p:txBody>
      </p:sp>
      <p:pic>
        <p:nvPicPr>
          <p:cNvPr id="5" name="Picture 4">
            <a:extLst>
              <a:ext uri="{FF2B5EF4-FFF2-40B4-BE49-F238E27FC236}">
                <a16:creationId xmlns:a16="http://schemas.microsoft.com/office/drawing/2014/main" id="{4B9EA93E-084C-4BF6-9DD7-571B1132D41C}"/>
              </a:ext>
            </a:extLst>
          </p:cNvPr>
          <p:cNvPicPr>
            <a:picLocks noChangeAspect="1"/>
          </p:cNvPicPr>
          <p:nvPr/>
        </p:nvPicPr>
        <p:blipFill rotWithShape="1">
          <a:blip r:embed="rId3"/>
          <a:srcRect l="17393"/>
          <a:stretch/>
        </p:blipFill>
        <p:spPr>
          <a:xfrm>
            <a:off x="280336" y="3162690"/>
            <a:ext cx="4101701" cy="25710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30563B7-75A1-44AB-ABA7-9CA4F5FEF5E5}"/>
              </a:ext>
            </a:extLst>
          </p:cNvPr>
          <p:cNvPicPr>
            <a:picLocks noChangeAspect="1"/>
          </p:cNvPicPr>
          <p:nvPr/>
        </p:nvPicPr>
        <p:blipFill rotWithShape="1">
          <a:blip r:embed="rId4"/>
          <a:srcRect b="28040"/>
          <a:stretch/>
        </p:blipFill>
        <p:spPr>
          <a:xfrm>
            <a:off x="83889" y="994463"/>
            <a:ext cx="8955424" cy="2044765"/>
          </a:xfrm>
          <a:prstGeom prst="rect">
            <a:avLst/>
          </a:prstGeom>
        </p:spPr>
      </p:pic>
    </p:spTree>
    <p:extLst>
      <p:ext uri="{BB962C8B-B14F-4D97-AF65-F5344CB8AC3E}">
        <p14:creationId xmlns:p14="http://schemas.microsoft.com/office/powerpoint/2010/main" val="620994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16D7D9-2F64-4C5B-97AC-1BD842736C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001C47-1A0C-4391-A351-A00080C2F12D}"/>
              </a:ext>
            </a:extLst>
          </p:cNvPr>
          <p:cNvPicPr>
            <a:picLocks noChangeAspect="1"/>
          </p:cNvPicPr>
          <p:nvPr/>
        </p:nvPicPr>
        <p:blipFill>
          <a:blip r:embed="rId3"/>
          <a:stretch>
            <a:fillRect/>
          </a:stretch>
        </p:blipFill>
        <p:spPr>
          <a:xfrm>
            <a:off x="545303" y="971075"/>
            <a:ext cx="8210796" cy="5075764"/>
          </a:xfrm>
          <a:prstGeom prst="rect">
            <a:avLst/>
          </a:prstGeom>
        </p:spPr>
      </p:pic>
      <p:sp>
        <p:nvSpPr>
          <p:cNvPr id="5" name="Title 1">
            <a:extLst>
              <a:ext uri="{FF2B5EF4-FFF2-40B4-BE49-F238E27FC236}">
                <a16:creationId xmlns:a16="http://schemas.microsoft.com/office/drawing/2014/main" id="{E419750F-2CAE-413F-891F-BF3E6752FED5}"/>
              </a:ext>
            </a:extLst>
          </p:cNvPr>
          <p:cNvSpPr txBox="1">
            <a:spLocks/>
          </p:cNvSpPr>
          <p:nvPr/>
        </p:nvSpPr>
        <p:spPr>
          <a:xfrm>
            <a:off x="711997" y="-6935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pPr marL="9525">
              <a:spcBef>
                <a:spcPts val="75"/>
              </a:spcBef>
            </a:pPr>
            <a:r>
              <a:rPr lang="en-GB" kern="0" spc="-8" dirty="0">
                <a:solidFill>
                  <a:srgbClr val="008641"/>
                </a:solidFill>
              </a:rPr>
              <a:t>Hybrid Anode Technology</a:t>
            </a:r>
            <a:endParaRPr lang="en-GB" kern="0" dirty="0">
              <a:solidFill>
                <a:srgbClr val="008641"/>
              </a:solidFill>
            </a:endParaRPr>
          </a:p>
        </p:txBody>
      </p:sp>
    </p:spTree>
    <p:extLst>
      <p:ext uri="{BB962C8B-B14F-4D97-AF65-F5344CB8AC3E}">
        <p14:creationId xmlns:p14="http://schemas.microsoft.com/office/powerpoint/2010/main" val="2041316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DFC5-12FF-40AC-B2EC-488E7FCE1D6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6AC81A4-BE74-4D4E-822A-6CB236A4176F}"/>
              </a:ext>
            </a:extLst>
          </p:cNvPr>
          <p:cNvPicPr>
            <a:picLocks noChangeAspect="1"/>
          </p:cNvPicPr>
          <p:nvPr/>
        </p:nvPicPr>
        <p:blipFill rotWithShape="1">
          <a:blip r:embed="rId2"/>
          <a:srcRect r="65161"/>
          <a:stretch/>
        </p:blipFill>
        <p:spPr>
          <a:xfrm>
            <a:off x="0" y="820711"/>
            <a:ext cx="3185652" cy="5216577"/>
          </a:xfrm>
          <a:prstGeom prst="rect">
            <a:avLst/>
          </a:prstGeom>
        </p:spPr>
      </p:pic>
      <p:pic>
        <p:nvPicPr>
          <p:cNvPr id="8" name="Picture 7">
            <a:extLst>
              <a:ext uri="{FF2B5EF4-FFF2-40B4-BE49-F238E27FC236}">
                <a16:creationId xmlns:a16="http://schemas.microsoft.com/office/drawing/2014/main" id="{C3A5AFEC-BB86-444F-BEFD-2B9DF5AFAA0F}"/>
              </a:ext>
            </a:extLst>
          </p:cNvPr>
          <p:cNvPicPr>
            <a:picLocks noChangeAspect="1"/>
          </p:cNvPicPr>
          <p:nvPr/>
        </p:nvPicPr>
        <p:blipFill rotWithShape="1">
          <a:blip r:embed="rId2"/>
          <a:srcRect l="34838" r="30323"/>
          <a:stretch/>
        </p:blipFill>
        <p:spPr>
          <a:xfrm>
            <a:off x="3185652" y="820711"/>
            <a:ext cx="3185652" cy="5216577"/>
          </a:xfrm>
          <a:prstGeom prst="rect">
            <a:avLst/>
          </a:prstGeom>
        </p:spPr>
      </p:pic>
      <p:pic>
        <p:nvPicPr>
          <p:cNvPr id="9" name="Picture 8">
            <a:extLst>
              <a:ext uri="{FF2B5EF4-FFF2-40B4-BE49-F238E27FC236}">
                <a16:creationId xmlns:a16="http://schemas.microsoft.com/office/drawing/2014/main" id="{E6D253D0-361A-475C-9980-EDB18F0CCFA4}"/>
              </a:ext>
            </a:extLst>
          </p:cNvPr>
          <p:cNvPicPr>
            <a:picLocks noChangeAspect="1"/>
          </p:cNvPicPr>
          <p:nvPr/>
        </p:nvPicPr>
        <p:blipFill rotWithShape="1">
          <a:blip r:embed="rId2"/>
          <a:srcRect l="69677" r="-4516"/>
          <a:stretch/>
        </p:blipFill>
        <p:spPr>
          <a:xfrm>
            <a:off x="6371304" y="820711"/>
            <a:ext cx="3185652" cy="5216577"/>
          </a:xfrm>
          <a:prstGeom prst="rect">
            <a:avLst/>
          </a:prstGeom>
        </p:spPr>
      </p:pic>
      <p:sp>
        <p:nvSpPr>
          <p:cNvPr id="6" name="Title 1">
            <a:extLst>
              <a:ext uri="{FF2B5EF4-FFF2-40B4-BE49-F238E27FC236}">
                <a16:creationId xmlns:a16="http://schemas.microsoft.com/office/drawing/2014/main" id="{02BECDA3-D010-4FF4-A5FD-C75D4F829F9B}"/>
              </a:ext>
            </a:extLst>
          </p:cNvPr>
          <p:cNvSpPr txBox="1">
            <a:spLocks/>
          </p:cNvSpPr>
          <p:nvPr/>
        </p:nvSpPr>
        <p:spPr>
          <a:xfrm>
            <a:off x="452482" y="-29765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a:lstStyle>
          <a:p>
            <a:pPr marL="9525">
              <a:spcBef>
                <a:spcPts val="75"/>
              </a:spcBef>
            </a:pPr>
            <a:r>
              <a:rPr lang="en-GB" kern="0" spc="-8">
                <a:solidFill>
                  <a:srgbClr val="008641"/>
                </a:solidFill>
              </a:rPr>
              <a:t>Hybrid Anode Technology</a:t>
            </a:r>
            <a:endParaRPr lang="en-GB" kern="0" dirty="0">
              <a:solidFill>
                <a:srgbClr val="008641"/>
              </a:solidFill>
            </a:endParaRPr>
          </a:p>
        </p:txBody>
      </p:sp>
    </p:spTree>
    <p:extLst>
      <p:ext uri="{BB962C8B-B14F-4D97-AF65-F5344CB8AC3E}">
        <p14:creationId xmlns:p14="http://schemas.microsoft.com/office/powerpoint/2010/main" val="41041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FA69-9E60-4A05-A267-1105272DF0A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966B518-FCD5-43A5-828B-19844A83206B}"/>
              </a:ext>
            </a:extLst>
          </p:cNvPr>
          <p:cNvPicPr>
            <a:picLocks noChangeAspect="1"/>
          </p:cNvPicPr>
          <p:nvPr/>
        </p:nvPicPr>
        <p:blipFill>
          <a:blip r:embed="rId2"/>
          <a:stretch>
            <a:fillRect/>
          </a:stretch>
        </p:blipFill>
        <p:spPr>
          <a:xfrm>
            <a:off x="0" y="0"/>
            <a:ext cx="9144000" cy="6057122"/>
          </a:xfrm>
          <a:prstGeom prst="rect">
            <a:avLst/>
          </a:prstGeom>
        </p:spPr>
      </p:pic>
    </p:spTree>
    <p:extLst>
      <p:ext uri="{BB962C8B-B14F-4D97-AF65-F5344CB8AC3E}">
        <p14:creationId xmlns:p14="http://schemas.microsoft.com/office/powerpoint/2010/main" val="3119806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DC346B-6C4B-4364-AB41-651A7DFAE853}"/>
              </a:ext>
            </a:extLst>
          </p:cNvPr>
          <p:cNvSpPr>
            <a:spLocks noGrp="1"/>
          </p:cNvSpPr>
          <p:nvPr>
            <p:ph type="title"/>
          </p:nvPr>
        </p:nvSpPr>
        <p:spPr>
          <a:xfrm>
            <a:off x="2320413" y="18255"/>
            <a:ext cx="4736081" cy="1325563"/>
          </a:xfrm>
        </p:spPr>
        <p:txBody>
          <a:bodyPr>
            <a:normAutofit/>
          </a:bodyPr>
          <a:lstStyle/>
          <a:p>
            <a:r>
              <a:rPr lang="en-GB" kern="0" spc="-8" dirty="0">
                <a:solidFill>
                  <a:srgbClr val="008641"/>
                </a:solidFill>
              </a:rPr>
              <a:t>Hybrid Anode -Data</a:t>
            </a:r>
            <a:endParaRPr lang="en-US" dirty="0"/>
          </a:p>
        </p:txBody>
      </p:sp>
      <p:graphicFrame>
        <p:nvGraphicFramePr>
          <p:cNvPr id="5" name="Content Placeholder 4">
            <a:extLst>
              <a:ext uri="{FF2B5EF4-FFF2-40B4-BE49-F238E27FC236}">
                <a16:creationId xmlns:a16="http://schemas.microsoft.com/office/drawing/2014/main" id="{5F277CD2-24C4-4E8C-AD08-84AEBF344293}"/>
              </a:ext>
            </a:extLst>
          </p:cNvPr>
          <p:cNvGraphicFramePr>
            <a:graphicFrameLocks noGrp="1"/>
          </p:cNvGraphicFramePr>
          <p:nvPr>
            <p:ph idx="1"/>
            <p:extLst>
              <p:ext uri="{D42A27DB-BD31-4B8C-83A1-F6EECF244321}">
                <p14:modId xmlns:p14="http://schemas.microsoft.com/office/powerpoint/2010/main" val="2170547278"/>
              </p:ext>
            </p:extLst>
          </p:nvPr>
        </p:nvGraphicFramePr>
        <p:xfrm>
          <a:off x="628650" y="1343818"/>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7982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08903-DD09-47B1-9802-30213A8238F0}"/>
              </a:ext>
            </a:extLst>
          </p:cNvPr>
          <p:cNvSpPr>
            <a:spLocks noGrp="1"/>
          </p:cNvSpPr>
          <p:nvPr>
            <p:ph idx="1"/>
          </p:nvPr>
        </p:nvSpPr>
        <p:spPr>
          <a:xfrm>
            <a:off x="117373" y="1334012"/>
            <a:ext cx="4237703" cy="4351338"/>
          </a:xfrm>
        </p:spPr>
        <p:txBody>
          <a:bodyPr>
            <a:normAutofit fontScale="92500" lnSpcReduction="10000"/>
          </a:bodyPr>
          <a:lstStyle/>
          <a:p>
            <a:pPr marL="0" indent="0">
              <a:buNone/>
            </a:pPr>
            <a:r>
              <a:rPr lang="en-US" dirty="0">
                <a:solidFill>
                  <a:srgbClr val="009933"/>
                </a:solidFill>
              </a:rPr>
              <a:t>Corrosion Monitoring</a:t>
            </a:r>
          </a:p>
          <a:p>
            <a:pPr marL="0" indent="0">
              <a:buNone/>
            </a:pPr>
            <a:r>
              <a:rPr lang="en-US" sz="2400" dirty="0"/>
              <a:t>Used to alert the onset of corrosion or to determine corrosion progression over time.</a:t>
            </a:r>
          </a:p>
          <a:p>
            <a:r>
              <a:rPr lang="en-US" sz="2400" dirty="0"/>
              <a:t>Corrosion rate</a:t>
            </a:r>
          </a:p>
          <a:p>
            <a:r>
              <a:rPr lang="en-US" sz="2400" dirty="0"/>
              <a:t>Corrosion potential</a:t>
            </a:r>
          </a:p>
          <a:p>
            <a:r>
              <a:rPr lang="en-US" sz="2400" dirty="0"/>
              <a:t>Chloride penetration</a:t>
            </a:r>
          </a:p>
          <a:p>
            <a:r>
              <a:rPr lang="en-US" sz="2400" dirty="0"/>
              <a:t>Concrete resistivity</a:t>
            </a:r>
          </a:p>
          <a:p>
            <a:r>
              <a:rPr lang="en-US" sz="2400" dirty="0"/>
              <a:t>Temperature</a:t>
            </a:r>
          </a:p>
          <a:p>
            <a:r>
              <a:rPr lang="en-US" sz="2400" dirty="0"/>
              <a:t>Relative humidity</a:t>
            </a:r>
          </a:p>
          <a:p>
            <a:r>
              <a:rPr lang="en-US" sz="2400" dirty="0"/>
              <a:t>Stray current</a:t>
            </a:r>
          </a:p>
          <a:p>
            <a:endParaRPr lang="en-US" sz="2400" dirty="0"/>
          </a:p>
          <a:p>
            <a:endParaRPr lang="en-US" sz="2400" dirty="0"/>
          </a:p>
        </p:txBody>
      </p:sp>
      <p:sp>
        <p:nvSpPr>
          <p:cNvPr id="6" name="Title 2">
            <a:extLst>
              <a:ext uri="{FF2B5EF4-FFF2-40B4-BE49-F238E27FC236}">
                <a16:creationId xmlns:a16="http://schemas.microsoft.com/office/drawing/2014/main" id="{5BF86257-9C48-4203-9BA5-3CE0985F383B}"/>
              </a:ext>
            </a:extLst>
          </p:cNvPr>
          <p:cNvSpPr>
            <a:spLocks noGrp="1"/>
          </p:cNvSpPr>
          <p:nvPr>
            <p:ph type="title"/>
          </p:nvPr>
        </p:nvSpPr>
        <p:spPr>
          <a:xfrm>
            <a:off x="403123" y="-126488"/>
            <a:ext cx="8112227" cy="1325563"/>
          </a:xfrm>
        </p:spPr>
        <p:txBody>
          <a:bodyPr>
            <a:normAutofit/>
          </a:bodyPr>
          <a:lstStyle/>
          <a:p>
            <a:r>
              <a:rPr lang="en-GB" kern="0" spc="-8" dirty="0">
                <a:solidFill>
                  <a:srgbClr val="008641"/>
                </a:solidFill>
              </a:rPr>
              <a:t>Corrosion Monitoring / Evaluation</a:t>
            </a:r>
            <a:endParaRPr lang="en-US" dirty="0"/>
          </a:p>
        </p:txBody>
      </p:sp>
      <p:sp>
        <p:nvSpPr>
          <p:cNvPr id="7" name="Content Placeholder 2">
            <a:extLst>
              <a:ext uri="{FF2B5EF4-FFF2-40B4-BE49-F238E27FC236}">
                <a16:creationId xmlns:a16="http://schemas.microsoft.com/office/drawing/2014/main" id="{B6F04EE7-378C-48C7-86AD-ED151E038361}"/>
              </a:ext>
            </a:extLst>
          </p:cNvPr>
          <p:cNvSpPr txBox="1">
            <a:spLocks/>
          </p:cNvSpPr>
          <p:nvPr/>
        </p:nvSpPr>
        <p:spPr>
          <a:xfrm>
            <a:off x="4572000" y="1334012"/>
            <a:ext cx="42377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9933"/>
                </a:solidFill>
              </a:rPr>
              <a:t>Cathodic Protection Monitoring</a:t>
            </a:r>
          </a:p>
          <a:p>
            <a:pPr marL="0" indent="0">
              <a:buFont typeface="Arial" panose="020B0604020202020204" pitchFamily="34" charset="0"/>
              <a:buNone/>
            </a:pPr>
            <a:r>
              <a:rPr lang="en-US" sz="2000" dirty="0"/>
              <a:t>Measures the performance and the service life of the various protection systems.</a:t>
            </a:r>
          </a:p>
          <a:p>
            <a:r>
              <a:rPr lang="en-US" sz="2000" dirty="0"/>
              <a:t>Anode current</a:t>
            </a:r>
          </a:p>
          <a:p>
            <a:r>
              <a:rPr lang="en-US" sz="2000" dirty="0"/>
              <a:t>Corrosion potential</a:t>
            </a:r>
          </a:p>
          <a:p>
            <a:r>
              <a:rPr lang="en-US" sz="2000" dirty="0"/>
              <a:t>Polarization</a:t>
            </a:r>
          </a:p>
          <a:p>
            <a:r>
              <a:rPr lang="en-US" sz="2000" dirty="0"/>
              <a:t>Temperature</a:t>
            </a:r>
          </a:p>
          <a:p>
            <a:r>
              <a:rPr lang="en-US" sz="2000" dirty="0"/>
              <a:t>Rectifier monitoring &amp; control</a:t>
            </a:r>
          </a:p>
          <a:p>
            <a:endParaRPr lang="en-US" sz="2400" dirty="0"/>
          </a:p>
          <a:p>
            <a:endParaRPr lang="en-US" sz="2400" dirty="0"/>
          </a:p>
        </p:txBody>
      </p:sp>
    </p:spTree>
    <p:extLst>
      <p:ext uri="{BB962C8B-B14F-4D97-AF65-F5344CB8AC3E}">
        <p14:creationId xmlns:p14="http://schemas.microsoft.com/office/powerpoint/2010/main" val="1532579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6CF6-F519-495F-B6E6-8E8CF3F2EF12}"/>
              </a:ext>
            </a:extLst>
          </p:cNvPr>
          <p:cNvSpPr>
            <a:spLocks noGrp="1"/>
          </p:cNvSpPr>
          <p:nvPr>
            <p:ph type="title"/>
          </p:nvPr>
        </p:nvSpPr>
        <p:spPr>
          <a:xfrm>
            <a:off x="2697282" y="74603"/>
            <a:ext cx="6447501" cy="990600"/>
          </a:xfrm>
        </p:spPr>
        <p:txBody>
          <a:bodyPr>
            <a:normAutofit/>
          </a:bodyPr>
          <a:lstStyle/>
          <a:p>
            <a:r>
              <a:rPr lang="en-US" dirty="0">
                <a:solidFill>
                  <a:srgbClr val="009933"/>
                </a:solidFill>
              </a:rPr>
              <a:t>Summary</a:t>
            </a:r>
          </a:p>
        </p:txBody>
      </p:sp>
      <p:sp>
        <p:nvSpPr>
          <p:cNvPr id="3" name="Content Placeholder 2">
            <a:extLst>
              <a:ext uri="{FF2B5EF4-FFF2-40B4-BE49-F238E27FC236}">
                <a16:creationId xmlns:a16="http://schemas.microsoft.com/office/drawing/2014/main" id="{08DD7332-650A-4552-8CE5-D89594D26C04}"/>
              </a:ext>
            </a:extLst>
          </p:cNvPr>
          <p:cNvSpPr>
            <a:spLocks noGrp="1"/>
          </p:cNvSpPr>
          <p:nvPr>
            <p:ph idx="1"/>
          </p:nvPr>
        </p:nvSpPr>
        <p:spPr>
          <a:xfrm>
            <a:off x="599275" y="1165673"/>
            <a:ext cx="7453344" cy="2910580"/>
          </a:xfrm>
        </p:spPr>
        <p:txBody>
          <a:bodyPr>
            <a:noAutofit/>
          </a:bodyPr>
          <a:lstStyle/>
          <a:p>
            <a:r>
              <a:rPr lang="en-US" sz="3200" dirty="0">
                <a:solidFill>
                  <a:srgbClr val="008741"/>
                </a:solidFill>
              </a:rPr>
              <a:t>Perform Corrosion Evaluation to fully understand the problem</a:t>
            </a:r>
          </a:p>
          <a:p>
            <a:r>
              <a:rPr lang="en-US" sz="3200" dirty="0">
                <a:solidFill>
                  <a:srgbClr val="008741"/>
                </a:solidFill>
              </a:rPr>
              <a:t>Point Anodes for local protection</a:t>
            </a:r>
          </a:p>
          <a:p>
            <a:r>
              <a:rPr lang="en-US" sz="3200" dirty="0">
                <a:solidFill>
                  <a:srgbClr val="008741"/>
                </a:solidFill>
              </a:rPr>
              <a:t>Distributed Anodes for Global protection</a:t>
            </a:r>
          </a:p>
          <a:p>
            <a:r>
              <a:rPr lang="en-US" sz="3200" dirty="0">
                <a:solidFill>
                  <a:srgbClr val="008741"/>
                </a:solidFill>
              </a:rPr>
              <a:t>Various Types and sizes of Galvanic or ICCP systems</a:t>
            </a:r>
          </a:p>
          <a:p>
            <a:r>
              <a:rPr lang="en-US" sz="3200" dirty="0">
                <a:solidFill>
                  <a:srgbClr val="008741"/>
                </a:solidFill>
              </a:rPr>
              <a:t>Options for monitoring and evaluation corroding structures</a:t>
            </a:r>
          </a:p>
        </p:txBody>
      </p:sp>
    </p:spTree>
    <p:extLst>
      <p:ext uri="{BB962C8B-B14F-4D97-AF65-F5344CB8AC3E}">
        <p14:creationId xmlns:p14="http://schemas.microsoft.com/office/powerpoint/2010/main" val="38661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a:extLst>
              <a:ext uri="{FF2B5EF4-FFF2-40B4-BE49-F238E27FC236}">
                <a16:creationId xmlns:a16="http://schemas.microsoft.com/office/drawing/2014/main" id="{7492EC60-76D1-4640-8D05-5421269921C9}"/>
              </a:ext>
            </a:extLst>
          </p:cNvPr>
          <p:cNvSpPr>
            <a:spLocks noGrp="1" noChangeArrowheads="1"/>
          </p:cNvSpPr>
          <p:nvPr>
            <p:ph type="title"/>
          </p:nvPr>
        </p:nvSpPr>
        <p:spPr>
          <a:xfrm>
            <a:off x="628650" y="0"/>
            <a:ext cx="7886700" cy="1325563"/>
          </a:xfrm>
        </p:spPr>
        <p:txBody>
          <a:bodyPr/>
          <a:lstStyle/>
          <a:p>
            <a:r>
              <a:rPr lang="en-US" altLang="en-US" dirty="0">
                <a:solidFill>
                  <a:srgbClr val="009933"/>
                </a:solidFill>
              </a:rPr>
              <a:t> What is Concrete?</a:t>
            </a:r>
          </a:p>
        </p:txBody>
      </p:sp>
      <p:sp>
        <p:nvSpPr>
          <p:cNvPr id="31748" name="TextBox 4">
            <a:extLst>
              <a:ext uri="{FF2B5EF4-FFF2-40B4-BE49-F238E27FC236}">
                <a16:creationId xmlns:a16="http://schemas.microsoft.com/office/drawing/2014/main" id="{06EF43C4-CB61-4AE7-AEB2-37DED93728AC}"/>
              </a:ext>
            </a:extLst>
          </p:cNvPr>
          <p:cNvSpPr txBox="1">
            <a:spLocks noChangeArrowheads="1"/>
          </p:cNvSpPr>
          <p:nvPr/>
        </p:nvSpPr>
        <p:spPr bwMode="auto">
          <a:xfrm>
            <a:off x="8691" y="1965796"/>
            <a:ext cx="45633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10000"/>
              </a:spcBef>
              <a:buClr>
                <a:srgbClr val="AA0000"/>
              </a:buClr>
              <a:buFont typeface="Wingdings" panose="05000000000000000000" pitchFamily="2" charset="2"/>
              <a:buChar char="§"/>
              <a:defRPr sz="2000">
                <a:solidFill>
                  <a:srgbClr val="00386B"/>
                </a:solidFill>
                <a:latin typeface="Arial" panose="020B0604020202020204" pitchFamily="34" charset="0"/>
              </a:defRPr>
            </a:lvl1pPr>
            <a:lvl2pPr marL="742950" indent="-285750">
              <a:spcBef>
                <a:spcPct val="10000"/>
              </a:spcBef>
              <a:buClr>
                <a:srgbClr val="AA0000"/>
              </a:buClr>
              <a:buFont typeface="Wingdings" panose="05000000000000000000" pitchFamily="2" charset="2"/>
              <a:buChar char="§"/>
              <a:defRPr>
                <a:solidFill>
                  <a:srgbClr val="00386B"/>
                </a:solidFill>
                <a:latin typeface="Arial" panose="020B0604020202020204" pitchFamily="34" charset="0"/>
              </a:defRPr>
            </a:lvl2pPr>
            <a:lvl3pPr marL="1143000" indent="-228600">
              <a:spcBef>
                <a:spcPct val="10000"/>
              </a:spcBef>
              <a:buClr>
                <a:srgbClr val="AA0000"/>
              </a:buClr>
              <a:buFont typeface="Wingdings" panose="05000000000000000000" pitchFamily="2" charset="2"/>
              <a:buChar char="§"/>
              <a:defRPr sz="1600">
                <a:solidFill>
                  <a:srgbClr val="00386B"/>
                </a:solidFill>
                <a:latin typeface="Arial" panose="020B0604020202020204" pitchFamily="34" charset="0"/>
              </a:defRPr>
            </a:lvl3pPr>
            <a:lvl4pPr marL="16002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4pPr>
            <a:lvl5pPr marL="20574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5pPr>
            <a:lvl6pPr marL="25146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6pPr>
            <a:lvl7pPr marL="29718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7pPr>
            <a:lvl8pPr marL="34290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8pPr>
            <a:lvl9pPr marL="38862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9pPr>
          </a:lstStyle>
          <a:p>
            <a:pPr eaLnBrk="1" hangingPunct="1">
              <a:spcBef>
                <a:spcPct val="0"/>
              </a:spcBef>
              <a:buClrTx/>
              <a:buFont typeface="Arial" panose="020B0604020202020204" pitchFamily="34" charset="0"/>
              <a:buChar char="•"/>
            </a:pPr>
            <a:r>
              <a:rPr lang="en-US" altLang="en-US" sz="2800" dirty="0">
                <a:solidFill>
                  <a:srgbClr val="009933"/>
                </a:solidFill>
              </a:rPr>
              <a:t>Hard Sponge (very porous)</a:t>
            </a:r>
          </a:p>
          <a:p>
            <a:pPr eaLnBrk="1" hangingPunct="1">
              <a:spcBef>
                <a:spcPct val="0"/>
              </a:spcBef>
              <a:buClrTx/>
              <a:buFont typeface="Arial" panose="020B0604020202020204" pitchFamily="34" charset="0"/>
              <a:buChar char="•"/>
            </a:pPr>
            <a:r>
              <a:rPr lang="en-US" altLang="en-US" sz="2800" dirty="0">
                <a:solidFill>
                  <a:srgbClr val="009933"/>
                </a:solidFill>
              </a:rPr>
              <a:t>Great in Compression</a:t>
            </a:r>
          </a:p>
          <a:p>
            <a:pPr eaLnBrk="1" hangingPunct="1">
              <a:spcBef>
                <a:spcPct val="0"/>
              </a:spcBef>
              <a:buClrTx/>
              <a:buFont typeface="Arial" panose="020B0604020202020204" pitchFamily="34" charset="0"/>
              <a:buChar char="•"/>
            </a:pPr>
            <a:r>
              <a:rPr lang="en-US" altLang="en-US" sz="2800" dirty="0">
                <a:solidFill>
                  <a:srgbClr val="009933"/>
                </a:solidFill>
              </a:rPr>
              <a:t>Poor in Tension</a:t>
            </a:r>
          </a:p>
          <a:p>
            <a:pPr eaLnBrk="1" hangingPunct="1">
              <a:spcBef>
                <a:spcPct val="0"/>
              </a:spcBef>
              <a:buClrTx/>
              <a:buFont typeface="Arial" panose="020B0604020202020204" pitchFamily="34" charset="0"/>
              <a:buChar char="•"/>
            </a:pPr>
            <a:r>
              <a:rPr lang="en-US" altLang="en-US" sz="2800" dirty="0">
                <a:solidFill>
                  <a:srgbClr val="009933"/>
                </a:solidFill>
              </a:rPr>
              <a:t>Requires Reinforcement</a:t>
            </a:r>
          </a:p>
          <a:p>
            <a:pPr eaLnBrk="1" hangingPunct="1">
              <a:spcBef>
                <a:spcPct val="0"/>
              </a:spcBef>
              <a:buClrTx/>
              <a:buFont typeface="Arial" panose="020B0604020202020204" pitchFamily="34" charset="0"/>
              <a:buChar char="•"/>
            </a:pPr>
            <a:r>
              <a:rPr lang="en-US" altLang="en-US" sz="2800" dirty="0">
                <a:solidFill>
                  <a:srgbClr val="009933"/>
                </a:solidFill>
              </a:rPr>
              <a:t>Highly Alkaline (pH 13+)</a:t>
            </a:r>
          </a:p>
        </p:txBody>
      </p:sp>
      <p:pic>
        <p:nvPicPr>
          <p:cNvPr id="4098" name="Picture 2" descr="Image result for concrete is porous">
            <a:extLst>
              <a:ext uri="{FF2B5EF4-FFF2-40B4-BE49-F238E27FC236}">
                <a16:creationId xmlns:a16="http://schemas.microsoft.com/office/drawing/2014/main" id="{891AF197-F60F-4B39-803D-A3BC29251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341" y="1289050"/>
            <a:ext cx="4384386" cy="4384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038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C00AC-6488-420B-9CC3-986B822AA2BD}"/>
              </a:ext>
            </a:extLst>
          </p:cNvPr>
          <p:cNvPicPr>
            <a:picLocks noChangeAspect="1"/>
          </p:cNvPicPr>
          <p:nvPr/>
        </p:nvPicPr>
        <p:blipFill rotWithShape="1">
          <a:blip r:embed="rId2"/>
          <a:srcRect l="2960" r="4097"/>
          <a:stretch/>
        </p:blipFill>
        <p:spPr>
          <a:xfrm>
            <a:off x="0" y="0"/>
            <a:ext cx="9033468" cy="4650658"/>
          </a:xfrm>
          <a:prstGeom prst="rect">
            <a:avLst/>
          </a:prstGeom>
        </p:spPr>
      </p:pic>
      <p:pic>
        <p:nvPicPr>
          <p:cNvPr id="4" name="Content Placeholder 3">
            <a:extLst>
              <a:ext uri="{FF2B5EF4-FFF2-40B4-BE49-F238E27FC236}">
                <a16:creationId xmlns:a16="http://schemas.microsoft.com/office/drawing/2014/main" id="{F4142694-1F69-4734-AC0B-EB044D940C4A}"/>
              </a:ext>
            </a:extLst>
          </p:cNvPr>
          <p:cNvPicPr>
            <a:picLocks noChangeAspect="1"/>
          </p:cNvPicPr>
          <p:nvPr/>
        </p:nvPicPr>
        <p:blipFill>
          <a:blip r:embed="rId3"/>
          <a:stretch>
            <a:fillRect/>
          </a:stretch>
        </p:blipFill>
        <p:spPr>
          <a:xfrm>
            <a:off x="1908335" y="4121737"/>
            <a:ext cx="5327330" cy="2240378"/>
          </a:xfrm>
          <a:prstGeom prst="rect">
            <a:avLst/>
          </a:prstGeom>
          <a:ln>
            <a:noFill/>
          </a:ln>
          <a:effectLst>
            <a:softEdge rad="112500"/>
          </a:effectLst>
        </p:spPr>
      </p:pic>
    </p:spTree>
    <p:extLst>
      <p:ext uri="{BB962C8B-B14F-4D97-AF65-F5344CB8AC3E}">
        <p14:creationId xmlns:p14="http://schemas.microsoft.com/office/powerpoint/2010/main" val="3760939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a16="http://schemas.microsoft.com/office/drawing/2014/main" id="{57139939-EBE8-4B7E-B519-F4DB4A9EA90D}"/>
              </a:ext>
            </a:extLst>
          </p:cNvPr>
          <p:cNvSpPr>
            <a:spLocks noGrp="1" noChangeArrowheads="1"/>
          </p:cNvSpPr>
          <p:nvPr>
            <p:ph type="title"/>
          </p:nvPr>
        </p:nvSpPr>
        <p:spPr>
          <a:xfrm>
            <a:off x="702541" y="199739"/>
            <a:ext cx="7886700" cy="1325563"/>
          </a:xfrm>
        </p:spPr>
        <p:txBody>
          <a:bodyPr>
            <a:noAutofit/>
          </a:bodyPr>
          <a:lstStyle/>
          <a:p>
            <a:pPr algn="ctr" eaLnBrk="1" hangingPunct="1"/>
            <a:r>
              <a:rPr lang="en-US" altLang="en-US" dirty="0">
                <a:solidFill>
                  <a:srgbClr val="009933"/>
                </a:solidFill>
              </a:rPr>
              <a:t>Why Concrete</a:t>
            </a:r>
            <a:br>
              <a:rPr lang="en-US" altLang="en-US" dirty="0">
                <a:solidFill>
                  <a:srgbClr val="009933"/>
                </a:solidFill>
              </a:rPr>
            </a:br>
            <a:r>
              <a:rPr lang="en-US" altLang="en-US" dirty="0">
                <a:solidFill>
                  <a:srgbClr val="009933"/>
                </a:solidFill>
              </a:rPr>
              <a:t>Protects Against Corrosion</a:t>
            </a:r>
          </a:p>
        </p:txBody>
      </p:sp>
      <p:sp>
        <p:nvSpPr>
          <p:cNvPr id="715785" name="Text Box 9">
            <a:extLst>
              <a:ext uri="{FF2B5EF4-FFF2-40B4-BE49-F238E27FC236}">
                <a16:creationId xmlns:a16="http://schemas.microsoft.com/office/drawing/2014/main" id="{8051543B-0AA9-4461-B8DA-7E376D961F42}"/>
              </a:ext>
            </a:extLst>
          </p:cNvPr>
          <p:cNvSpPr txBox="1">
            <a:spLocks noChangeArrowheads="1"/>
          </p:cNvSpPr>
          <p:nvPr/>
        </p:nvSpPr>
        <p:spPr bwMode="auto">
          <a:xfrm>
            <a:off x="1400961" y="2739224"/>
            <a:ext cx="60527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0000"/>
              </a:spcBef>
              <a:buClr>
                <a:srgbClr val="AA0000"/>
              </a:buClr>
              <a:buFont typeface="Wingdings" panose="05000000000000000000" pitchFamily="2" charset="2"/>
              <a:buChar char="§"/>
              <a:defRPr sz="2000">
                <a:solidFill>
                  <a:srgbClr val="00386B"/>
                </a:solidFill>
                <a:latin typeface="Arial" panose="020B0604020202020204" pitchFamily="34" charset="0"/>
              </a:defRPr>
            </a:lvl1pPr>
            <a:lvl2pPr marL="742950" indent="-285750">
              <a:spcBef>
                <a:spcPct val="10000"/>
              </a:spcBef>
              <a:buClr>
                <a:srgbClr val="AA0000"/>
              </a:buClr>
              <a:buFont typeface="Wingdings" panose="05000000000000000000" pitchFamily="2" charset="2"/>
              <a:buChar char="§"/>
              <a:defRPr>
                <a:solidFill>
                  <a:srgbClr val="00386B"/>
                </a:solidFill>
                <a:latin typeface="Arial" panose="020B0604020202020204" pitchFamily="34" charset="0"/>
              </a:defRPr>
            </a:lvl2pPr>
            <a:lvl3pPr marL="1143000" indent="-228600">
              <a:spcBef>
                <a:spcPct val="10000"/>
              </a:spcBef>
              <a:buClr>
                <a:srgbClr val="AA0000"/>
              </a:buClr>
              <a:buFont typeface="Wingdings" panose="05000000000000000000" pitchFamily="2" charset="2"/>
              <a:buChar char="§"/>
              <a:defRPr sz="1600">
                <a:solidFill>
                  <a:srgbClr val="00386B"/>
                </a:solidFill>
                <a:latin typeface="Arial" panose="020B0604020202020204" pitchFamily="34" charset="0"/>
              </a:defRPr>
            </a:lvl3pPr>
            <a:lvl4pPr marL="16002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4pPr>
            <a:lvl5pPr marL="20574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5pPr>
            <a:lvl6pPr marL="25146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6pPr>
            <a:lvl7pPr marL="29718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7pPr>
            <a:lvl8pPr marL="34290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8pPr>
            <a:lvl9pPr marL="38862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9pPr>
          </a:lstStyle>
          <a:p>
            <a:pPr algn="ctr" defTabSz="342900">
              <a:spcBef>
                <a:spcPct val="50000"/>
              </a:spcBef>
              <a:buClrTx/>
              <a:buNone/>
            </a:pPr>
            <a:r>
              <a:rPr lang="en-US" altLang="en-US" sz="2400" b="1" dirty="0">
                <a:solidFill>
                  <a:prstClr val="white"/>
                </a:solidFill>
              </a:rPr>
              <a:t>“Passivation” (a protective layer)</a:t>
            </a:r>
          </a:p>
        </p:txBody>
      </p:sp>
      <p:pic>
        <p:nvPicPr>
          <p:cNvPr id="2" name="Picture 1">
            <a:extLst>
              <a:ext uri="{FF2B5EF4-FFF2-40B4-BE49-F238E27FC236}">
                <a16:creationId xmlns:a16="http://schemas.microsoft.com/office/drawing/2014/main" id="{C16EDCA1-44FE-4BC2-9B60-80B232C21C4B}"/>
              </a:ext>
            </a:extLst>
          </p:cNvPr>
          <p:cNvPicPr>
            <a:picLocks noChangeAspect="1"/>
          </p:cNvPicPr>
          <p:nvPr/>
        </p:nvPicPr>
        <p:blipFill rotWithShape="1">
          <a:blip r:embed="rId3"/>
          <a:srcRect t="18645"/>
          <a:stretch/>
        </p:blipFill>
        <p:spPr>
          <a:xfrm>
            <a:off x="0" y="1819564"/>
            <a:ext cx="9144000" cy="4175915"/>
          </a:xfrm>
          <a:prstGeom prst="rect">
            <a:avLst/>
          </a:prstGeom>
        </p:spPr>
      </p:pic>
      <p:sp>
        <p:nvSpPr>
          <p:cNvPr id="3" name="TextBox 2">
            <a:extLst>
              <a:ext uri="{FF2B5EF4-FFF2-40B4-BE49-F238E27FC236}">
                <a16:creationId xmlns:a16="http://schemas.microsoft.com/office/drawing/2014/main" id="{B159E51F-09A6-41F1-824B-D2D5307DF211}"/>
              </a:ext>
            </a:extLst>
          </p:cNvPr>
          <p:cNvSpPr txBox="1"/>
          <p:nvPr/>
        </p:nvSpPr>
        <p:spPr>
          <a:xfrm>
            <a:off x="1874981" y="2579894"/>
            <a:ext cx="4806252" cy="1077218"/>
          </a:xfrm>
          <a:prstGeom prst="rect">
            <a:avLst/>
          </a:prstGeom>
          <a:noFill/>
        </p:spPr>
        <p:txBody>
          <a:bodyPr wrap="none" rtlCol="0">
            <a:spAutoFit/>
          </a:bodyPr>
          <a:lstStyle/>
          <a:p>
            <a:r>
              <a:rPr lang="en-US" sz="3200" dirty="0">
                <a:solidFill>
                  <a:schemeClr val="bg1"/>
                </a:solidFill>
              </a:rPr>
              <a:t>Protective Passivation Layer</a:t>
            </a:r>
          </a:p>
          <a:p>
            <a:r>
              <a:rPr lang="en-US" sz="3200" dirty="0">
                <a:solidFill>
                  <a:schemeClr val="bg1"/>
                </a:solidFill>
              </a:rPr>
              <a:t>Around The Steel</a:t>
            </a:r>
          </a:p>
        </p:txBody>
      </p:sp>
    </p:spTree>
    <p:extLst>
      <p:ext uri="{BB962C8B-B14F-4D97-AF65-F5344CB8AC3E}">
        <p14:creationId xmlns:p14="http://schemas.microsoft.com/office/powerpoint/2010/main" val="8580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B1D19-4EB8-4795-8852-A49B03110B07}"/>
              </a:ext>
            </a:extLst>
          </p:cNvPr>
          <p:cNvPicPr>
            <a:picLocks noChangeAspect="1"/>
          </p:cNvPicPr>
          <p:nvPr/>
        </p:nvPicPr>
        <p:blipFill rotWithShape="1">
          <a:blip r:embed="rId3"/>
          <a:srcRect l="5199" t="15689" b="9169"/>
          <a:stretch/>
        </p:blipFill>
        <p:spPr>
          <a:xfrm>
            <a:off x="2235200" y="2871538"/>
            <a:ext cx="6697316" cy="3023646"/>
          </a:xfrm>
          <a:prstGeom prst="rect">
            <a:avLst/>
          </a:prstGeom>
        </p:spPr>
      </p:pic>
      <p:sp>
        <p:nvSpPr>
          <p:cNvPr id="35842" name="Rectangle 2">
            <a:extLst>
              <a:ext uri="{FF2B5EF4-FFF2-40B4-BE49-F238E27FC236}">
                <a16:creationId xmlns:a16="http://schemas.microsoft.com/office/drawing/2014/main" id="{68DCF72A-436D-404B-9D7E-7005BA440D2A}"/>
              </a:ext>
            </a:extLst>
          </p:cNvPr>
          <p:cNvSpPr>
            <a:spLocks noGrp="1" noChangeArrowheads="1"/>
          </p:cNvSpPr>
          <p:nvPr>
            <p:ph type="title"/>
          </p:nvPr>
        </p:nvSpPr>
        <p:spPr>
          <a:xfrm>
            <a:off x="705026" y="-362747"/>
            <a:ext cx="7886700" cy="1325563"/>
          </a:xfrm>
        </p:spPr>
        <p:txBody>
          <a:bodyPr>
            <a:noAutofit/>
          </a:bodyPr>
          <a:lstStyle/>
          <a:p>
            <a:pPr eaLnBrk="1" hangingPunct="1"/>
            <a:r>
              <a:rPr lang="en-US" altLang="en-US" dirty="0">
                <a:solidFill>
                  <a:srgbClr val="008000"/>
                </a:solidFill>
              </a:rPr>
              <a:t>Why Steel in Concrete Corrodes?</a:t>
            </a:r>
          </a:p>
        </p:txBody>
      </p:sp>
      <p:sp>
        <p:nvSpPr>
          <p:cNvPr id="35843" name="Rectangle 3">
            <a:extLst>
              <a:ext uri="{FF2B5EF4-FFF2-40B4-BE49-F238E27FC236}">
                <a16:creationId xmlns:a16="http://schemas.microsoft.com/office/drawing/2014/main" id="{82BC0ED6-8444-4C39-8B02-9D2770C99FF1}"/>
              </a:ext>
            </a:extLst>
          </p:cNvPr>
          <p:cNvSpPr>
            <a:spLocks noGrp="1" noChangeArrowheads="1"/>
          </p:cNvSpPr>
          <p:nvPr>
            <p:ph idx="1"/>
          </p:nvPr>
        </p:nvSpPr>
        <p:spPr>
          <a:xfrm>
            <a:off x="77908" y="695869"/>
            <a:ext cx="7886700" cy="4351338"/>
          </a:xfrm>
        </p:spPr>
        <p:txBody>
          <a:bodyPr>
            <a:normAutofit/>
          </a:bodyPr>
          <a:lstStyle/>
          <a:p>
            <a:pPr eaLnBrk="1" hangingPunct="1"/>
            <a:r>
              <a:rPr lang="en-US" altLang="en-US" b="1" dirty="0">
                <a:solidFill>
                  <a:srgbClr val="009900"/>
                </a:solidFill>
                <a:latin typeface="Calibri Regular"/>
              </a:rPr>
              <a:t>Passivation</a:t>
            </a:r>
            <a:r>
              <a:rPr lang="en-US" altLang="en-US" dirty="0">
                <a:solidFill>
                  <a:srgbClr val="009900"/>
                </a:solidFill>
                <a:latin typeface="Calibri Regular"/>
              </a:rPr>
              <a:t> = A protective layer that holds energy in, prevents steel from corroding</a:t>
            </a:r>
          </a:p>
          <a:p>
            <a:pPr eaLnBrk="1" hangingPunct="1"/>
            <a:r>
              <a:rPr lang="en-US" altLang="en-US" dirty="0">
                <a:solidFill>
                  <a:srgbClr val="009900"/>
                </a:solidFill>
                <a:latin typeface="Calibri Regular"/>
              </a:rPr>
              <a:t>2 Main Disruptions to Passivation:</a:t>
            </a:r>
          </a:p>
          <a:p>
            <a:pPr lvl="1" eaLnBrk="1" hangingPunct="1"/>
            <a:r>
              <a:rPr lang="en-US" altLang="en-US" b="1" dirty="0">
                <a:solidFill>
                  <a:srgbClr val="009900"/>
                </a:solidFill>
                <a:latin typeface="Calibri Regular"/>
              </a:rPr>
              <a:t>Carbon Dioxide</a:t>
            </a:r>
            <a:r>
              <a:rPr lang="en-US" altLang="en-US" dirty="0">
                <a:solidFill>
                  <a:srgbClr val="009900"/>
                </a:solidFill>
                <a:latin typeface="Calibri Regular"/>
              </a:rPr>
              <a:t> (CO2)</a:t>
            </a:r>
          </a:p>
          <a:p>
            <a:pPr lvl="1" eaLnBrk="1" hangingPunct="1"/>
            <a:r>
              <a:rPr lang="en-US" altLang="en-US" b="1" dirty="0">
                <a:solidFill>
                  <a:srgbClr val="009900"/>
                </a:solidFill>
                <a:latin typeface="Calibri Regular"/>
              </a:rPr>
              <a:t>Chlorides</a:t>
            </a:r>
            <a:r>
              <a:rPr lang="en-US" altLang="en-US" dirty="0">
                <a:solidFill>
                  <a:srgbClr val="009900"/>
                </a:solidFill>
                <a:latin typeface="Calibri Regular"/>
              </a:rPr>
              <a:t> (salts)</a:t>
            </a:r>
          </a:p>
        </p:txBody>
      </p:sp>
      <p:sp>
        <p:nvSpPr>
          <p:cNvPr id="7" name="Text Box 9">
            <a:extLst>
              <a:ext uri="{FF2B5EF4-FFF2-40B4-BE49-F238E27FC236}">
                <a16:creationId xmlns:a16="http://schemas.microsoft.com/office/drawing/2014/main" id="{07CD8F51-9486-46BE-B2AD-CFA0680EC272}"/>
              </a:ext>
            </a:extLst>
          </p:cNvPr>
          <p:cNvSpPr txBox="1">
            <a:spLocks noChangeArrowheads="1"/>
          </p:cNvSpPr>
          <p:nvPr/>
        </p:nvSpPr>
        <p:spPr bwMode="auto">
          <a:xfrm>
            <a:off x="3720638" y="3229091"/>
            <a:ext cx="39270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0000"/>
              </a:spcBef>
              <a:buClr>
                <a:srgbClr val="AA0000"/>
              </a:buClr>
              <a:buFont typeface="Wingdings" panose="05000000000000000000" pitchFamily="2" charset="2"/>
              <a:buChar char="§"/>
              <a:defRPr sz="2000">
                <a:solidFill>
                  <a:srgbClr val="00386B"/>
                </a:solidFill>
                <a:latin typeface="Arial" panose="020B0604020202020204" pitchFamily="34" charset="0"/>
              </a:defRPr>
            </a:lvl1pPr>
            <a:lvl2pPr marL="742950" indent="-285750">
              <a:spcBef>
                <a:spcPct val="10000"/>
              </a:spcBef>
              <a:buClr>
                <a:srgbClr val="AA0000"/>
              </a:buClr>
              <a:buFont typeface="Wingdings" panose="05000000000000000000" pitchFamily="2" charset="2"/>
              <a:buChar char="§"/>
              <a:defRPr>
                <a:solidFill>
                  <a:srgbClr val="00386B"/>
                </a:solidFill>
                <a:latin typeface="Arial" panose="020B0604020202020204" pitchFamily="34" charset="0"/>
              </a:defRPr>
            </a:lvl2pPr>
            <a:lvl3pPr marL="1143000" indent="-228600">
              <a:spcBef>
                <a:spcPct val="10000"/>
              </a:spcBef>
              <a:buClr>
                <a:srgbClr val="AA0000"/>
              </a:buClr>
              <a:buFont typeface="Wingdings" panose="05000000000000000000" pitchFamily="2" charset="2"/>
              <a:buChar char="§"/>
              <a:defRPr sz="1600">
                <a:solidFill>
                  <a:srgbClr val="00386B"/>
                </a:solidFill>
                <a:latin typeface="Arial" panose="020B0604020202020204" pitchFamily="34" charset="0"/>
              </a:defRPr>
            </a:lvl3pPr>
            <a:lvl4pPr marL="16002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4pPr>
            <a:lvl5pPr marL="2057400" indent="-228600">
              <a:spcBef>
                <a:spcPct val="10000"/>
              </a:spcBef>
              <a:buClr>
                <a:srgbClr val="AA0000"/>
              </a:buClr>
              <a:buFont typeface="Wingdings" panose="05000000000000000000" pitchFamily="2" charset="2"/>
              <a:buChar char="§"/>
              <a:defRPr sz="1400">
                <a:solidFill>
                  <a:srgbClr val="00386B"/>
                </a:solidFill>
                <a:latin typeface="Arial" panose="020B0604020202020204" pitchFamily="34" charset="0"/>
              </a:defRPr>
            </a:lvl5pPr>
            <a:lvl6pPr marL="25146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6pPr>
            <a:lvl7pPr marL="29718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7pPr>
            <a:lvl8pPr marL="34290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8pPr>
            <a:lvl9pPr marL="3886200" indent="-228600" eaLnBrk="0" fontAlgn="base" hangingPunct="0">
              <a:spcBef>
                <a:spcPct val="10000"/>
              </a:spcBef>
              <a:spcAft>
                <a:spcPct val="0"/>
              </a:spcAft>
              <a:buClr>
                <a:srgbClr val="AA0000"/>
              </a:buClr>
              <a:buFont typeface="Wingdings" panose="05000000000000000000" pitchFamily="2" charset="2"/>
              <a:buChar char="§"/>
              <a:defRPr sz="1400">
                <a:solidFill>
                  <a:srgbClr val="00386B"/>
                </a:solidFill>
                <a:latin typeface="Arial" panose="020B0604020202020204" pitchFamily="34" charset="0"/>
              </a:defRPr>
            </a:lvl9pPr>
          </a:lstStyle>
          <a:p>
            <a:pPr algn="ctr" defTabSz="342900">
              <a:spcBef>
                <a:spcPct val="50000"/>
              </a:spcBef>
              <a:buClrTx/>
              <a:buNone/>
            </a:pPr>
            <a:r>
              <a:rPr lang="en-US" altLang="en-US" sz="2400" b="1" dirty="0">
                <a:solidFill>
                  <a:prstClr val="white"/>
                </a:solidFill>
              </a:rPr>
              <a:t>“Passivation Layer” (BREAKS DOWN)</a:t>
            </a:r>
          </a:p>
        </p:txBody>
      </p:sp>
    </p:spTree>
    <p:extLst>
      <p:ext uri="{BB962C8B-B14F-4D97-AF65-F5344CB8AC3E}">
        <p14:creationId xmlns:p14="http://schemas.microsoft.com/office/powerpoint/2010/main" val="41237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fade">
                                      <p:cBhvr>
                                        <p:cTn id="12" dur="500"/>
                                        <p:tgtEl>
                                          <p:spTgt spid="3584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animEffect transition="in" filter="fade">
                                      <p:cBhvr>
                                        <p:cTn id="15" dur="500"/>
                                        <p:tgtEl>
                                          <p:spTgt spid="358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843">
                                            <p:txEl>
                                              <p:pRg st="3" end="3"/>
                                            </p:txEl>
                                          </p:spTgt>
                                        </p:tgtEl>
                                        <p:attrNameLst>
                                          <p:attrName>style.visibility</p:attrName>
                                        </p:attrNameLst>
                                      </p:cBhvr>
                                      <p:to>
                                        <p:strVal val="visible"/>
                                      </p:to>
                                    </p:set>
                                    <p:animEffect transition="in" filter="fade">
                                      <p:cBhvr>
                                        <p:cTn id="18" dur="500"/>
                                        <p:tgtEl>
                                          <p:spTgt spid="358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886" y="-122832"/>
            <a:ext cx="7886700" cy="1325563"/>
          </a:xfrm>
        </p:spPr>
        <p:txBody>
          <a:bodyPr>
            <a:noAutofit/>
          </a:bodyPr>
          <a:lstStyle/>
          <a:p>
            <a:pPr algn="ctr"/>
            <a:r>
              <a:rPr lang="en-US" dirty="0">
                <a:solidFill>
                  <a:srgbClr val="006600"/>
                </a:solidFill>
              </a:rPr>
              <a:t>Corrosion Process</a:t>
            </a:r>
          </a:p>
        </p:txBody>
      </p:sp>
      <p:pic>
        <p:nvPicPr>
          <p:cNvPr id="41" name="Picture 40">
            <a:extLst>
              <a:ext uri="{FF2B5EF4-FFF2-40B4-BE49-F238E27FC236}">
                <a16:creationId xmlns:a16="http://schemas.microsoft.com/office/drawing/2014/main" id="{97648457-FDCC-4D68-BF74-D700D2E85335}"/>
              </a:ext>
            </a:extLst>
          </p:cNvPr>
          <p:cNvPicPr>
            <a:picLocks noChangeAspect="1"/>
          </p:cNvPicPr>
          <p:nvPr/>
        </p:nvPicPr>
        <p:blipFill rotWithShape="1">
          <a:blip r:embed="rId3"/>
          <a:srcRect t="11935"/>
          <a:stretch/>
        </p:blipFill>
        <p:spPr>
          <a:xfrm>
            <a:off x="490744" y="1040235"/>
            <a:ext cx="7982370" cy="44209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312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a:extLst>
              <a:ext uri="{FF2B5EF4-FFF2-40B4-BE49-F238E27FC236}">
                <a16:creationId xmlns:a16="http://schemas.microsoft.com/office/drawing/2014/main" id="{7EED3051-5786-44EE-A4A2-4E1B482B8660}"/>
              </a:ext>
            </a:extLst>
          </p:cNvPr>
          <p:cNvSpPr>
            <a:spLocks noChangeShapeType="1"/>
          </p:cNvSpPr>
          <p:nvPr/>
        </p:nvSpPr>
        <p:spPr bwMode="auto">
          <a:xfrm flipH="1">
            <a:off x="3034530" y="2964098"/>
            <a:ext cx="341710" cy="314325"/>
          </a:xfrm>
          <a:prstGeom prst="line">
            <a:avLst/>
          </a:prstGeom>
          <a:noFill/>
          <a:ln w="76200">
            <a:solidFill>
              <a:srgbClr val="444855"/>
            </a:solidFill>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195" name="Rectangle 3">
            <a:extLst>
              <a:ext uri="{FF2B5EF4-FFF2-40B4-BE49-F238E27FC236}">
                <a16:creationId xmlns:a16="http://schemas.microsoft.com/office/drawing/2014/main" id="{B9ADDE79-D1BE-4AD3-845E-BEE5AF80E813}"/>
              </a:ext>
            </a:extLst>
          </p:cNvPr>
          <p:cNvSpPr>
            <a:spLocks noChangeArrowheads="1"/>
          </p:cNvSpPr>
          <p:nvPr/>
        </p:nvSpPr>
        <p:spPr bwMode="auto">
          <a:xfrm>
            <a:off x="1711745" y="1373423"/>
            <a:ext cx="5851922" cy="3918347"/>
          </a:xfrm>
          <a:prstGeom prst="rect">
            <a:avLst/>
          </a:prstGeom>
          <a:solidFill>
            <a:srgbClr val="CECECE"/>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196" name="AutoShape 4">
            <a:extLst>
              <a:ext uri="{FF2B5EF4-FFF2-40B4-BE49-F238E27FC236}">
                <a16:creationId xmlns:a16="http://schemas.microsoft.com/office/drawing/2014/main" id="{C7EA8C7F-5C1F-4098-93F9-E9006248E04D}"/>
              </a:ext>
            </a:extLst>
          </p:cNvPr>
          <p:cNvSpPr>
            <a:spLocks noChangeArrowheads="1"/>
          </p:cNvSpPr>
          <p:nvPr/>
        </p:nvSpPr>
        <p:spPr bwMode="auto">
          <a:xfrm>
            <a:off x="5347914" y="2000882"/>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197" name="AutoShape 5">
            <a:extLst>
              <a:ext uri="{FF2B5EF4-FFF2-40B4-BE49-F238E27FC236}">
                <a16:creationId xmlns:a16="http://schemas.microsoft.com/office/drawing/2014/main" id="{DBDEFF74-A5CD-4C48-8541-3A3BE9850EDF}"/>
              </a:ext>
            </a:extLst>
          </p:cNvPr>
          <p:cNvSpPr>
            <a:spLocks noChangeArrowheads="1"/>
          </p:cNvSpPr>
          <p:nvPr/>
        </p:nvSpPr>
        <p:spPr bwMode="auto">
          <a:xfrm>
            <a:off x="2238001" y="492267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198" name="AutoShape 6">
            <a:extLst>
              <a:ext uri="{FF2B5EF4-FFF2-40B4-BE49-F238E27FC236}">
                <a16:creationId xmlns:a16="http://schemas.microsoft.com/office/drawing/2014/main" id="{D966E2B7-8135-40A0-9D48-5C0C7069D4B9}"/>
              </a:ext>
            </a:extLst>
          </p:cNvPr>
          <p:cNvSpPr>
            <a:spLocks noChangeArrowheads="1"/>
          </p:cNvSpPr>
          <p:nvPr/>
        </p:nvSpPr>
        <p:spPr bwMode="auto">
          <a:xfrm>
            <a:off x="5209801" y="1597261"/>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199" name="AutoShape 7">
            <a:extLst>
              <a:ext uri="{FF2B5EF4-FFF2-40B4-BE49-F238E27FC236}">
                <a16:creationId xmlns:a16="http://schemas.microsoft.com/office/drawing/2014/main" id="{BE8DE0E5-F6F8-4722-B9FF-6DFB06A0F86A}"/>
              </a:ext>
            </a:extLst>
          </p:cNvPr>
          <p:cNvSpPr>
            <a:spLocks noChangeArrowheads="1"/>
          </p:cNvSpPr>
          <p:nvPr/>
        </p:nvSpPr>
        <p:spPr bwMode="auto">
          <a:xfrm>
            <a:off x="1870098" y="3676092"/>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0" name="AutoShape 8">
            <a:extLst>
              <a:ext uri="{FF2B5EF4-FFF2-40B4-BE49-F238E27FC236}">
                <a16:creationId xmlns:a16="http://schemas.microsoft.com/office/drawing/2014/main" id="{3E010533-E28B-4F73-8172-3C6877140FEA}"/>
              </a:ext>
            </a:extLst>
          </p:cNvPr>
          <p:cNvSpPr>
            <a:spLocks noChangeArrowheads="1"/>
          </p:cNvSpPr>
          <p:nvPr/>
        </p:nvSpPr>
        <p:spPr bwMode="auto">
          <a:xfrm>
            <a:off x="5999185" y="4070189"/>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1" name="AutoShape 9">
            <a:extLst>
              <a:ext uri="{FF2B5EF4-FFF2-40B4-BE49-F238E27FC236}">
                <a16:creationId xmlns:a16="http://schemas.microsoft.com/office/drawing/2014/main" id="{18408577-6D7F-431B-B211-D9BFC7CC892B}"/>
              </a:ext>
            </a:extLst>
          </p:cNvPr>
          <p:cNvSpPr>
            <a:spLocks noChangeArrowheads="1"/>
          </p:cNvSpPr>
          <p:nvPr/>
        </p:nvSpPr>
        <p:spPr bwMode="auto">
          <a:xfrm>
            <a:off x="3209551" y="515127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2" name="AutoShape 10">
            <a:extLst>
              <a:ext uri="{FF2B5EF4-FFF2-40B4-BE49-F238E27FC236}">
                <a16:creationId xmlns:a16="http://schemas.microsoft.com/office/drawing/2014/main" id="{FD8FF7AD-A4A6-42B4-AC31-4AE86F2686FE}"/>
              </a:ext>
            </a:extLst>
          </p:cNvPr>
          <p:cNvSpPr>
            <a:spLocks noChangeArrowheads="1"/>
          </p:cNvSpPr>
          <p:nvPr/>
        </p:nvSpPr>
        <p:spPr bwMode="auto">
          <a:xfrm>
            <a:off x="3609601" y="486552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3" name="AutoShape 11">
            <a:extLst>
              <a:ext uri="{FF2B5EF4-FFF2-40B4-BE49-F238E27FC236}">
                <a16:creationId xmlns:a16="http://schemas.microsoft.com/office/drawing/2014/main" id="{CD3C0934-E867-49CE-8EBB-69CE01402CC6}"/>
              </a:ext>
            </a:extLst>
          </p:cNvPr>
          <p:cNvSpPr>
            <a:spLocks noChangeArrowheads="1"/>
          </p:cNvSpPr>
          <p:nvPr/>
        </p:nvSpPr>
        <p:spPr bwMode="auto">
          <a:xfrm>
            <a:off x="6867151" y="246522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4" name="AutoShape 12">
            <a:extLst>
              <a:ext uri="{FF2B5EF4-FFF2-40B4-BE49-F238E27FC236}">
                <a16:creationId xmlns:a16="http://schemas.microsoft.com/office/drawing/2014/main" id="{FD3FD87C-873A-42B9-B70E-4DB5AD3E2361}"/>
              </a:ext>
            </a:extLst>
          </p:cNvPr>
          <p:cNvSpPr>
            <a:spLocks noChangeArrowheads="1"/>
          </p:cNvSpPr>
          <p:nvPr/>
        </p:nvSpPr>
        <p:spPr bwMode="auto">
          <a:xfrm>
            <a:off x="5767014" y="1732992"/>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5" name="AutoShape 13">
            <a:extLst>
              <a:ext uri="{FF2B5EF4-FFF2-40B4-BE49-F238E27FC236}">
                <a16:creationId xmlns:a16="http://schemas.microsoft.com/office/drawing/2014/main" id="{1E489FD7-F689-43C1-84B3-88853C6F11B9}"/>
              </a:ext>
            </a:extLst>
          </p:cNvPr>
          <p:cNvSpPr>
            <a:spLocks noChangeArrowheads="1"/>
          </p:cNvSpPr>
          <p:nvPr/>
        </p:nvSpPr>
        <p:spPr bwMode="auto">
          <a:xfrm>
            <a:off x="6221832" y="1928255"/>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6" name="AutoShape 14">
            <a:extLst>
              <a:ext uri="{FF2B5EF4-FFF2-40B4-BE49-F238E27FC236}">
                <a16:creationId xmlns:a16="http://schemas.microsoft.com/office/drawing/2014/main" id="{DEB7961D-BD33-4211-8412-6E50AC0234FF}"/>
              </a:ext>
            </a:extLst>
          </p:cNvPr>
          <p:cNvSpPr>
            <a:spLocks noChangeArrowheads="1"/>
          </p:cNvSpPr>
          <p:nvPr/>
        </p:nvSpPr>
        <p:spPr bwMode="auto">
          <a:xfrm>
            <a:off x="4181101" y="486552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7" name="AutoShape 15">
            <a:extLst>
              <a:ext uri="{FF2B5EF4-FFF2-40B4-BE49-F238E27FC236}">
                <a16:creationId xmlns:a16="http://schemas.microsoft.com/office/drawing/2014/main" id="{4E3EA319-D2BD-45E3-885E-99D833D97309}"/>
              </a:ext>
            </a:extLst>
          </p:cNvPr>
          <p:cNvSpPr>
            <a:spLocks noChangeArrowheads="1"/>
          </p:cNvSpPr>
          <p:nvPr/>
        </p:nvSpPr>
        <p:spPr bwMode="auto">
          <a:xfrm>
            <a:off x="4398985" y="416067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8" name="AutoShape 16">
            <a:extLst>
              <a:ext uri="{FF2B5EF4-FFF2-40B4-BE49-F238E27FC236}">
                <a16:creationId xmlns:a16="http://schemas.microsoft.com/office/drawing/2014/main" id="{9E6F6520-6E22-4D80-AC41-A958A87883A0}"/>
              </a:ext>
            </a:extLst>
          </p:cNvPr>
          <p:cNvSpPr>
            <a:spLocks noChangeArrowheads="1"/>
          </p:cNvSpPr>
          <p:nvPr/>
        </p:nvSpPr>
        <p:spPr bwMode="auto">
          <a:xfrm>
            <a:off x="5609851" y="509412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09" name="AutoShape 17">
            <a:extLst>
              <a:ext uri="{FF2B5EF4-FFF2-40B4-BE49-F238E27FC236}">
                <a16:creationId xmlns:a16="http://schemas.microsoft.com/office/drawing/2014/main" id="{3D3D8447-5386-4CF9-922B-D7943093D796}"/>
              </a:ext>
            </a:extLst>
          </p:cNvPr>
          <p:cNvSpPr>
            <a:spLocks noChangeArrowheads="1"/>
          </p:cNvSpPr>
          <p:nvPr/>
        </p:nvSpPr>
        <p:spPr bwMode="auto">
          <a:xfrm>
            <a:off x="6981451" y="509412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0" name="AutoShape 18">
            <a:extLst>
              <a:ext uri="{FF2B5EF4-FFF2-40B4-BE49-F238E27FC236}">
                <a16:creationId xmlns:a16="http://schemas.microsoft.com/office/drawing/2014/main" id="{BE413E9F-B35C-4775-87CD-1A391549C8C3}"/>
              </a:ext>
            </a:extLst>
          </p:cNvPr>
          <p:cNvSpPr>
            <a:spLocks noChangeArrowheads="1"/>
          </p:cNvSpPr>
          <p:nvPr/>
        </p:nvSpPr>
        <p:spPr bwMode="auto">
          <a:xfrm>
            <a:off x="7464845" y="4314267"/>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1" name="AutoShape 19">
            <a:extLst>
              <a:ext uri="{FF2B5EF4-FFF2-40B4-BE49-F238E27FC236}">
                <a16:creationId xmlns:a16="http://schemas.microsoft.com/office/drawing/2014/main" id="{27EE5922-7C3D-4446-A4AD-BA241DBE8F04}"/>
              </a:ext>
            </a:extLst>
          </p:cNvPr>
          <p:cNvSpPr>
            <a:spLocks noChangeArrowheads="1"/>
          </p:cNvSpPr>
          <p:nvPr/>
        </p:nvSpPr>
        <p:spPr bwMode="auto">
          <a:xfrm>
            <a:off x="2180851" y="452262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2" name="AutoShape 20">
            <a:extLst>
              <a:ext uri="{FF2B5EF4-FFF2-40B4-BE49-F238E27FC236}">
                <a16:creationId xmlns:a16="http://schemas.microsoft.com/office/drawing/2014/main" id="{036AA8D0-6E0B-40F7-8F73-E063F5091135}"/>
              </a:ext>
            </a:extLst>
          </p:cNvPr>
          <p:cNvSpPr>
            <a:spLocks noChangeArrowheads="1"/>
          </p:cNvSpPr>
          <p:nvPr/>
        </p:nvSpPr>
        <p:spPr bwMode="auto">
          <a:xfrm>
            <a:off x="2866651" y="497982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3" name="AutoShape 21">
            <a:extLst>
              <a:ext uri="{FF2B5EF4-FFF2-40B4-BE49-F238E27FC236}">
                <a16:creationId xmlns:a16="http://schemas.microsoft.com/office/drawing/2014/main" id="{A4E3BEF8-48BC-48AE-A3C3-ABC2E365242A}"/>
              </a:ext>
            </a:extLst>
          </p:cNvPr>
          <p:cNvSpPr>
            <a:spLocks noChangeArrowheads="1"/>
          </p:cNvSpPr>
          <p:nvPr/>
        </p:nvSpPr>
        <p:spPr bwMode="auto">
          <a:xfrm>
            <a:off x="6252789" y="1612739"/>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4" name="AutoShape 22">
            <a:extLst>
              <a:ext uri="{FF2B5EF4-FFF2-40B4-BE49-F238E27FC236}">
                <a16:creationId xmlns:a16="http://schemas.microsoft.com/office/drawing/2014/main" id="{65910642-161F-46E2-BC44-DAD9EAD4BB52}"/>
              </a:ext>
            </a:extLst>
          </p:cNvPr>
          <p:cNvSpPr>
            <a:spLocks noChangeArrowheads="1"/>
          </p:cNvSpPr>
          <p:nvPr/>
        </p:nvSpPr>
        <p:spPr bwMode="auto">
          <a:xfrm>
            <a:off x="3895351" y="463692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5" name="AutoShape 23">
            <a:extLst>
              <a:ext uri="{FF2B5EF4-FFF2-40B4-BE49-F238E27FC236}">
                <a16:creationId xmlns:a16="http://schemas.microsoft.com/office/drawing/2014/main" id="{68AC60FF-EF74-45E6-B7CB-5898226EE0FF}"/>
              </a:ext>
            </a:extLst>
          </p:cNvPr>
          <p:cNvSpPr>
            <a:spLocks noChangeArrowheads="1"/>
          </p:cNvSpPr>
          <p:nvPr/>
        </p:nvSpPr>
        <p:spPr bwMode="auto">
          <a:xfrm>
            <a:off x="5266951" y="246522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6" name="AutoShape 24">
            <a:extLst>
              <a:ext uri="{FF2B5EF4-FFF2-40B4-BE49-F238E27FC236}">
                <a16:creationId xmlns:a16="http://schemas.microsoft.com/office/drawing/2014/main" id="{78D545C3-E1CB-4D6C-B529-D34BB60D2CC9}"/>
              </a:ext>
            </a:extLst>
          </p:cNvPr>
          <p:cNvSpPr>
            <a:spLocks noChangeArrowheads="1"/>
          </p:cNvSpPr>
          <p:nvPr/>
        </p:nvSpPr>
        <p:spPr bwMode="auto">
          <a:xfrm>
            <a:off x="5038351" y="486552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7" name="AutoShape 25">
            <a:extLst>
              <a:ext uri="{FF2B5EF4-FFF2-40B4-BE49-F238E27FC236}">
                <a16:creationId xmlns:a16="http://schemas.microsoft.com/office/drawing/2014/main" id="{0B8AB7CA-6D8B-406D-B172-B40282B16F02}"/>
              </a:ext>
            </a:extLst>
          </p:cNvPr>
          <p:cNvSpPr>
            <a:spLocks noChangeArrowheads="1"/>
          </p:cNvSpPr>
          <p:nvPr/>
        </p:nvSpPr>
        <p:spPr bwMode="auto">
          <a:xfrm>
            <a:off x="6181351" y="4808376"/>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8" name="AutoShape 26">
            <a:extLst>
              <a:ext uri="{FF2B5EF4-FFF2-40B4-BE49-F238E27FC236}">
                <a16:creationId xmlns:a16="http://schemas.microsoft.com/office/drawing/2014/main" id="{46AF1271-52C4-432B-ABD9-4BC99C5DDDC9}"/>
              </a:ext>
            </a:extLst>
          </p:cNvPr>
          <p:cNvSpPr>
            <a:spLocks noChangeArrowheads="1"/>
          </p:cNvSpPr>
          <p:nvPr/>
        </p:nvSpPr>
        <p:spPr bwMode="auto">
          <a:xfrm>
            <a:off x="6907632" y="3499880"/>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19" name="AutoShape 27">
            <a:extLst>
              <a:ext uri="{FF2B5EF4-FFF2-40B4-BE49-F238E27FC236}">
                <a16:creationId xmlns:a16="http://schemas.microsoft.com/office/drawing/2014/main" id="{667622A8-A245-4851-A304-319FAA722055}"/>
              </a:ext>
            </a:extLst>
          </p:cNvPr>
          <p:cNvSpPr>
            <a:spLocks noChangeArrowheads="1"/>
          </p:cNvSpPr>
          <p:nvPr/>
        </p:nvSpPr>
        <p:spPr bwMode="auto">
          <a:xfrm>
            <a:off x="3908448" y="1603214"/>
            <a:ext cx="161925" cy="47625"/>
          </a:xfrm>
          <a:prstGeom prst="octagon">
            <a:avLst>
              <a:gd name="adj" fmla="val 29278"/>
            </a:avLst>
          </a:prstGeom>
          <a:solidFill>
            <a:schemeClr val="folHlink"/>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0" name="AutoShape 28">
            <a:extLst>
              <a:ext uri="{FF2B5EF4-FFF2-40B4-BE49-F238E27FC236}">
                <a16:creationId xmlns:a16="http://schemas.microsoft.com/office/drawing/2014/main" id="{B74AB299-2CBE-430E-B1DA-9BBEA83FF7A2}"/>
              </a:ext>
            </a:extLst>
          </p:cNvPr>
          <p:cNvSpPr>
            <a:spLocks noChangeArrowheads="1"/>
          </p:cNvSpPr>
          <p:nvPr/>
        </p:nvSpPr>
        <p:spPr bwMode="auto">
          <a:xfrm>
            <a:off x="2661864" y="4546439"/>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1" name="AutoShape 29">
            <a:extLst>
              <a:ext uri="{FF2B5EF4-FFF2-40B4-BE49-F238E27FC236}">
                <a16:creationId xmlns:a16="http://schemas.microsoft.com/office/drawing/2014/main" id="{7D952E21-FE1C-498A-B4B4-5EC73E644249}"/>
              </a:ext>
            </a:extLst>
          </p:cNvPr>
          <p:cNvSpPr>
            <a:spLocks noChangeArrowheads="1"/>
          </p:cNvSpPr>
          <p:nvPr/>
        </p:nvSpPr>
        <p:spPr bwMode="auto">
          <a:xfrm>
            <a:off x="4526382" y="1800857"/>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2" name="AutoShape 30">
            <a:extLst>
              <a:ext uri="{FF2B5EF4-FFF2-40B4-BE49-F238E27FC236}">
                <a16:creationId xmlns:a16="http://schemas.microsoft.com/office/drawing/2014/main" id="{68DA12C6-B763-4DAB-B138-14F8FEA1C967}"/>
              </a:ext>
            </a:extLst>
          </p:cNvPr>
          <p:cNvSpPr>
            <a:spLocks noChangeArrowheads="1"/>
          </p:cNvSpPr>
          <p:nvPr/>
        </p:nvSpPr>
        <p:spPr bwMode="auto">
          <a:xfrm>
            <a:off x="4719264" y="4832189"/>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5" name="AutoShape 33">
            <a:extLst>
              <a:ext uri="{FF2B5EF4-FFF2-40B4-BE49-F238E27FC236}">
                <a16:creationId xmlns:a16="http://schemas.microsoft.com/office/drawing/2014/main" id="{85B55EFA-485A-4F01-8E5B-DDB1DF61A0FF}"/>
              </a:ext>
            </a:extLst>
          </p:cNvPr>
          <p:cNvSpPr>
            <a:spLocks noChangeArrowheads="1"/>
          </p:cNvSpPr>
          <p:nvPr/>
        </p:nvSpPr>
        <p:spPr bwMode="auto">
          <a:xfrm>
            <a:off x="5862264" y="2431889"/>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6" name="AutoShape 34">
            <a:extLst>
              <a:ext uri="{FF2B5EF4-FFF2-40B4-BE49-F238E27FC236}">
                <a16:creationId xmlns:a16="http://schemas.microsoft.com/office/drawing/2014/main" id="{B800D975-C106-4CD3-A718-74F5762D9E4E}"/>
              </a:ext>
            </a:extLst>
          </p:cNvPr>
          <p:cNvSpPr>
            <a:spLocks noChangeArrowheads="1"/>
          </p:cNvSpPr>
          <p:nvPr/>
        </p:nvSpPr>
        <p:spPr bwMode="auto">
          <a:xfrm>
            <a:off x="7348164" y="2603339"/>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7" name="AutoShape 35">
            <a:extLst>
              <a:ext uri="{FF2B5EF4-FFF2-40B4-BE49-F238E27FC236}">
                <a16:creationId xmlns:a16="http://schemas.microsoft.com/office/drawing/2014/main" id="{494CAD9A-04E1-454F-8E71-ECA9039CC2DF}"/>
              </a:ext>
            </a:extLst>
          </p:cNvPr>
          <p:cNvSpPr>
            <a:spLocks noChangeArrowheads="1"/>
          </p:cNvSpPr>
          <p:nvPr/>
        </p:nvSpPr>
        <p:spPr bwMode="auto">
          <a:xfrm>
            <a:off x="7257676" y="3691570"/>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28" name="AutoShape 36">
            <a:extLst>
              <a:ext uri="{FF2B5EF4-FFF2-40B4-BE49-F238E27FC236}">
                <a16:creationId xmlns:a16="http://schemas.microsoft.com/office/drawing/2014/main" id="{1990E0A3-4223-4865-9CBB-849FB56F38AC}"/>
              </a:ext>
            </a:extLst>
          </p:cNvPr>
          <p:cNvSpPr>
            <a:spLocks noChangeArrowheads="1"/>
          </p:cNvSpPr>
          <p:nvPr/>
        </p:nvSpPr>
        <p:spPr bwMode="auto">
          <a:xfrm>
            <a:off x="7388645" y="3279614"/>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0" name="AutoShape 38">
            <a:extLst>
              <a:ext uri="{FF2B5EF4-FFF2-40B4-BE49-F238E27FC236}">
                <a16:creationId xmlns:a16="http://schemas.microsoft.com/office/drawing/2014/main" id="{879BCE3F-D3BA-492B-B204-BCD46DD9DA35}"/>
              </a:ext>
            </a:extLst>
          </p:cNvPr>
          <p:cNvSpPr>
            <a:spLocks noChangeArrowheads="1"/>
          </p:cNvSpPr>
          <p:nvPr/>
        </p:nvSpPr>
        <p:spPr bwMode="auto">
          <a:xfrm>
            <a:off x="6148014" y="4946489"/>
            <a:ext cx="114300" cy="57150"/>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1" name="Oval 39">
            <a:extLst>
              <a:ext uri="{FF2B5EF4-FFF2-40B4-BE49-F238E27FC236}">
                <a16:creationId xmlns:a16="http://schemas.microsoft.com/office/drawing/2014/main" id="{0F1CF788-72A8-4D38-8847-6B71A70B9DEF}"/>
              </a:ext>
            </a:extLst>
          </p:cNvPr>
          <p:cNvSpPr>
            <a:spLocks noChangeArrowheads="1"/>
          </p:cNvSpPr>
          <p:nvPr/>
        </p:nvSpPr>
        <p:spPr bwMode="auto">
          <a:xfrm>
            <a:off x="6638551" y="26938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2" name="Oval 40">
            <a:extLst>
              <a:ext uri="{FF2B5EF4-FFF2-40B4-BE49-F238E27FC236}">
                <a16:creationId xmlns:a16="http://schemas.microsoft.com/office/drawing/2014/main" id="{90C185D6-5198-45BB-B40F-31B1D8D80820}"/>
              </a:ext>
            </a:extLst>
          </p:cNvPr>
          <p:cNvSpPr>
            <a:spLocks noChangeArrowheads="1"/>
          </p:cNvSpPr>
          <p:nvPr/>
        </p:nvSpPr>
        <p:spPr bwMode="auto">
          <a:xfrm>
            <a:off x="4518048" y="1579401"/>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3" name="Oval 41">
            <a:extLst>
              <a:ext uri="{FF2B5EF4-FFF2-40B4-BE49-F238E27FC236}">
                <a16:creationId xmlns:a16="http://schemas.microsoft.com/office/drawing/2014/main" id="{DC20F88B-566A-4E32-85B2-4F6E7406BF87}"/>
              </a:ext>
            </a:extLst>
          </p:cNvPr>
          <p:cNvSpPr>
            <a:spLocks noChangeArrowheads="1"/>
          </p:cNvSpPr>
          <p:nvPr/>
        </p:nvSpPr>
        <p:spPr bwMode="auto">
          <a:xfrm>
            <a:off x="4552576" y="3559411"/>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4" name="Oval 42">
            <a:extLst>
              <a:ext uri="{FF2B5EF4-FFF2-40B4-BE49-F238E27FC236}">
                <a16:creationId xmlns:a16="http://schemas.microsoft.com/office/drawing/2014/main" id="{EC88DF10-6061-45D8-8693-E1A6F5946385}"/>
              </a:ext>
            </a:extLst>
          </p:cNvPr>
          <p:cNvSpPr>
            <a:spLocks noChangeArrowheads="1"/>
          </p:cNvSpPr>
          <p:nvPr/>
        </p:nvSpPr>
        <p:spPr bwMode="auto">
          <a:xfrm>
            <a:off x="2580901" y="48655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5" name="Oval 43">
            <a:extLst>
              <a:ext uri="{FF2B5EF4-FFF2-40B4-BE49-F238E27FC236}">
                <a16:creationId xmlns:a16="http://schemas.microsoft.com/office/drawing/2014/main" id="{8958F885-DA3C-4DCA-B71F-98EE7EE73232}"/>
              </a:ext>
            </a:extLst>
          </p:cNvPr>
          <p:cNvSpPr>
            <a:spLocks noChangeArrowheads="1"/>
          </p:cNvSpPr>
          <p:nvPr/>
        </p:nvSpPr>
        <p:spPr bwMode="auto">
          <a:xfrm>
            <a:off x="5724151" y="46369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6" name="Oval 44">
            <a:extLst>
              <a:ext uri="{FF2B5EF4-FFF2-40B4-BE49-F238E27FC236}">
                <a16:creationId xmlns:a16="http://schemas.microsoft.com/office/drawing/2014/main" id="{DD399B1A-38BA-4A98-98BB-554D8D9358F2}"/>
              </a:ext>
            </a:extLst>
          </p:cNvPr>
          <p:cNvSpPr>
            <a:spLocks noChangeArrowheads="1"/>
          </p:cNvSpPr>
          <p:nvPr/>
        </p:nvSpPr>
        <p:spPr bwMode="auto">
          <a:xfrm>
            <a:off x="5038351" y="36082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7" name="Oval 45">
            <a:extLst>
              <a:ext uri="{FF2B5EF4-FFF2-40B4-BE49-F238E27FC236}">
                <a16:creationId xmlns:a16="http://schemas.microsoft.com/office/drawing/2014/main" id="{86847AA7-7E8B-4200-8C9C-C28E5DFBC39C}"/>
              </a:ext>
            </a:extLst>
          </p:cNvPr>
          <p:cNvSpPr>
            <a:spLocks noChangeArrowheads="1"/>
          </p:cNvSpPr>
          <p:nvPr/>
        </p:nvSpPr>
        <p:spPr bwMode="auto">
          <a:xfrm>
            <a:off x="3735807" y="3921361"/>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8" name="Oval 46">
            <a:extLst>
              <a:ext uri="{FF2B5EF4-FFF2-40B4-BE49-F238E27FC236}">
                <a16:creationId xmlns:a16="http://schemas.microsoft.com/office/drawing/2014/main" id="{2A11D419-6676-4524-96E5-76C82540158F}"/>
              </a:ext>
            </a:extLst>
          </p:cNvPr>
          <p:cNvSpPr>
            <a:spLocks noChangeArrowheads="1"/>
          </p:cNvSpPr>
          <p:nvPr/>
        </p:nvSpPr>
        <p:spPr bwMode="auto">
          <a:xfrm>
            <a:off x="6524251" y="49798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39" name="AutoShape 47">
            <a:extLst>
              <a:ext uri="{FF2B5EF4-FFF2-40B4-BE49-F238E27FC236}">
                <a16:creationId xmlns:a16="http://schemas.microsoft.com/office/drawing/2014/main" id="{34FC81BB-7285-4FDC-A1C7-6D4A497D0703}"/>
              </a:ext>
            </a:extLst>
          </p:cNvPr>
          <p:cNvSpPr>
            <a:spLocks noChangeArrowheads="1"/>
          </p:cNvSpPr>
          <p:nvPr/>
        </p:nvSpPr>
        <p:spPr bwMode="auto">
          <a:xfrm>
            <a:off x="6524251" y="240807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0" name="AutoShape 48">
            <a:extLst>
              <a:ext uri="{FF2B5EF4-FFF2-40B4-BE49-F238E27FC236}">
                <a16:creationId xmlns:a16="http://schemas.microsoft.com/office/drawing/2014/main" id="{A85291AE-383A-4072-83F8-A3DBB8E17CCF}"/>
              </a:ext>
            </a:extLst>
          </p:cNvPr>
          <p:cNvSpPr>
            <a:spLocks noChangeArrowheads="1"/>
          </p:cNvSpPr>
          <p:nvPr/>
        </p:nvSpPr>
        <p:spPr bwMode="auto">
          <a:xfrm>
            <a:off x="6599260" y="1933017"/>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1" name="Oval 49">
            <a:extLst>
              <a:ext uri="{FF2B5EF4-FFF2-40B4-BE49-F238E27FC236}">
                <a16:creationId xmlns:a16="http://schemas.microsoft.com/office/drawing/2014/main" id="{B6123F36-5296-410F-9B3D-E093C438C50F}"/>
              </a:ext>
            </a:extLst>
          </p:cNvPr>
          <p:cNvSpPr>
            <a:spLocks noChangeArrowheads="1"/>
          </p:cNvSpPr>
          <p:nvPr/>
        </p:nvSpPr>
        <p:spPr bwMode="auto">
          <a:xfrm>
            <a:off x="6238501" y="24652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2" name="Oval 50">
            <a:extLst>
              <a:ext uri="{FF2B5EF4-FFF2-40B4-BE49-F238E27FC236}">
                <a16:creationId xmlns:a16="http://schemas.microsoft.com/office/drawing/2014/main" id="{A45FB3A3-B2F9-445B-A1EF-CC27FF53D47F}"/>
              </a:ext>
            </a:extLst>
          </p:cNvPr>
          <p:cNvSpPr>
            <a:spLocks noChangeArrowheads="1"/>
          </p:cNvSpPr>
          <p:nvPr/>
        </p:nvSpPr>
        <p:spPr bwMode="auto">
          <a:xfrm>
            <a:off x="7095751" y="240807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3" name="Rectangle 51">
            <a:extLst>
              <a:ext uri="{FF2B5EF4-FFF2-40B4-BE49-F238E27FC236}">
                <a16:creationId xmlns:a16="http://schemas.microsoft.com/office/drawing/2014/main" id="{DAAE600A-BCE0-4BBB-95BC-DD83616F1B18}"/>
              </a:ext>
            </a:extLst>
          </p:cNvPr>
          <p:cNvSpPr>
            <a:spLocks noChangeArrowheads="1"/>
          </p:cNvSpPr>
          <p:nvPr/>
        </p:nvSpPr>
        <p:spPr bwMode="auto">
          <a:xfrm>
            <a:off x="2041548" y="2906948"/>
            <a:ext cx="525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4" name="Rectangle 52">
            <a:extLst>
              <a:ext uri="{FF2B5EF4-FFF2-40B4-BE49-F238E27FC236}">
                <a16:creationId xmlns:a16="http://schemas.microsoft.com/office/drawing/2014/main" id="{CBB5BE4C-28C3-42A2-9FD0-90C69DF28D3E}"/>
              </a:ext>
            </a:extLst>
          </p:cNvPr>
          <p:cNvSpPr>
            <a:spLocks noChangeArrowheads="1"/>
          </p:cNvSpPr>
          <p:nvPr/>
        </p:nvSpPr>
        <p:spPr bwMode="auto">
          <a:xfrm>
            <a:off x="2508274" y="4711937"/>
            <a:ext cx="460772"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8" name="AutoShape 56">
            <a:extLst>
              <a:ext uri="{FF2B5EF4-FFF2-40B4-BE49-F238E27FC236}">
                <a16:creationId xmlns:a16="http://schemas.microsoft.com/office/drawing/2014/main" id="{3B646B0F-714A-4397-B09A-4F22D7671D0E}"/>
              </a:ext>
            </a:extLst>
          </p:cNvPr>
          <p:cNvSpPr>
            <a:spLocks noChangeArrowheads="1"/>
          </p:cNvSpPr>
          <p:nvPr/>
        </p:nvSpPr>
        <p:spPr bwMode="auto">
          <a:xfrm>
            <a:off x="6099198" y="2862895"/>
            <a:ext cx="47625" cy="47625"/>
          </a:xfrm>
          <a:prstGeom prst="triangle">
            <a:avLst>
              <a:gd name="adj" fmla="val 100000"/>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49" name="AutoShape 57">
            <a:extLst>
              <a:ext uri="{FF2B5EF4-FFF2-40B4-BE49-F238E27FC236}">
                <a16:creationId xmlns:a16="http://schemas.microsoft.com/office/drawing/2014/main" id="{C4CC6151-1DB3-4119-AF28-A0F034326A15}"/>
              </a:ext>
            </a:extLst>
          </p:cNvPr>
          <p:cNvSpPr>
            <a:spLocks noChangeArrowheads="1"/>
          </p:cNvSpPr>
          <p:nvPr/>
        </p:nvSpPr>
        <p:spPr bwMode="auto">
          <a:xfrm>
            <a:off x="5609851" y="3461780"/>
            <a:ext cx="47625" cy="47625"/>
          </a:xfrm>
          <a:prstGeom prst="triangle">
            <a:avLst>
              <a:gd name="adj" fmla="val 100000"/>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0" name="AutoShape 58">
            <a:extLst>
              <a:ext uri="{FF2B5EF4-FFF2-40B4-BE49-F238E27FC236}">
                <a16:creationId xmlns:a16="http://schemas.microsoft.com/office/drawing/2014/main" id="{DB546709-761F-4FDA-855F-C25033F19EAE}"/>
              </a:ext>
            </a:extLst>
          </p:cNvPr>
          <p:cNvSpPr>
            <a:spLocks noChangeArrowheads="1"/>
          </p:cNvSpPr>
          <p:nvPr/>
        </p:nvSpPr>
        <p:spPr bwMode="auto">
          <a:xfrm>
            <a:off x="2009401" y="4694076"/>
            <a:ext cx="47625" cy="47625"/>
          </a:xfrm>
          <a:prstGeom prst="triangle">
            <a:avLst>
              <a:gd name="adj" fmla="val 100000"/>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1" name="AutoShape 59">
            <a:extLst>
              <a:ext uri="{FF2B5EF4-FFF2-40B4-BE49-F238E27FC236}">
                <a16:creationId xmlns:a16="http://schemas.microsoft.com/office/drawing/2014/main" id="{2DC5255E-1A8B-4171-A7F8-F8C9A5D2AD9E}"/>
              </a:ext>
            </a:extLst>
          </p:cNvPr>
          <p:cNvSpPr>
            <a:spLocks noChangeArrowheads="1"/>
          </p:cNvSpPr>
          <p:nvPr/>
        </p:nvSpPr>
        <p:spPr bwMode="auto">
          <a:xfrm>
            <a:off x="4747839" y="4041614"/>
            <a:ext cx="47625" cy="47625"/>
          </a:xfrm>
          <a:prstGeom prst="triangle">
            <a:avLst>
              <a:gd name="adj" fmla="val 100000"/>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2" name="AutoShape 60">
            <a:extLst>
              <a:ext uri="{FF2B5EF4-FFF2-40B4-BE49-F238E27FC236}">
                <a16:creationId xmlns:a16="http://schemas.microsoft.com/office/drawing/2014/main" id="{D062097F-1EAF-4CDA-9EC4-B0D3575E2330}"/>
              </a:ext>
            </a:extLst>
          </p:cNvPr>
          <p:cNvSpPr>
            <a:spLocks noChangeArrowheads="1"/>
          </p:cNvSpPr>
          <p:nvPr/>
        </p:nvSpPr>
        <p:spPr bwMode="auto">
          <a:xfrm>
            <a:off x="6776664" y="5003639"/>
            <a:ext cx="57150" cy="1191"/>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3" name="AutoShape 61">
            <a:extLst>
              <a:ext uri="{FF2B5EF4-FFF2-40B4-BE49-F238E27FC236}">
                <a16:creationId xmlns:a16="http://schemas.microsoft.com/office/drawing/2014/main" id="{D08C9009-55C1-494E-AD05-5F45C92ED437}"/>
              </a:ext>
            </a:extLst>
          </p:cNvPr>
          <p:cNvSpPr>
            <a:spLocks noChangeArrowheads="1"/>
          </p:cNvSpPr>
          <p:nvPr/>
        </p:nvSpPr>
        <p:spPr bwMode="auto">
          <a:xfrm>
            <a:off x="6662364" y="4660739"/>
            <a:ext cx="57150" cy="1191"/>
          </a:xfrm>
          <a:prstGeom prst="rtTriangle">
            <a:avLst/>
          </a:prstGeom>
          <a:solidFill>
            <a:schemeClr val="folHlink"/>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4" name="Oval 62">
            <a:extLst>
              <a:ext uri="{FF2B5EF4-FFF2-40B4-BE49-F238E27FC236}">
                <a16:creationId xmlns:a16="http://schemas.microsoft.com/office/drawing/2014/main" id="{85547C93-09EE-4836-ACF7-C1AAF8FFD298}"/>
              </a:ext>
            </a:extLst>
          </p:cNvPr>
          <p:cNvSpPr>
            <a:spLocks noChangeArrowheads="1"/>
          </p:cNvSpPr>
          <p:nvPr/>
        </p:nvSpPr>
        <p:spPr bwMode="auto">
          <a:xfrm>
            <a:off x="5152651" y="446547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5" name="Oval 63">
            <a:extLst>
              <a:ext uri="{FF2B5EF4-FFF2-40B4-BE49-F238E27FC236}">
                <a16:creationId xmlns:a16="http://schemas.microsoft.com/office/drawing/2014/main" id="{EA675468-C06E-4385-8E0F-F8F2BFFFEB45}"/>
              </a:ext>
            </a:extLst>
          </p:cNvPr>
          <p:cNvSpPr>
            <a:spLocks noChangeArrowheads="1"/>
          </p:cNvSpPr>
          <p:nvPr/>
        </p:nvSpPr>
        <p:spPr bwMode="auto">
          <a:xfrm>
            <a:off x="4969295" y="1855626"/>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6" name="Rectangle 64">
            <a:extLst>
              <a:ext uri="{FF2B5EF4-FFF2-40B4-BE49-F238E27FC236}">
                <a16:creationId xmlns:a16="http://schemas.microsoft.com/office/drawing/2014/main" id="{BBC836E6-36F2-4DA0-A454-7279C6FDF265}"/>
              </a:ext>
            </a:extLst>
          </p:cNvPr>
          <p:cNvSpPr>
            <a:spLocks noChangeArrowheads="1"/>
          </p:cNvSpPr>
          <p:nvPr/>
        </p:nvSpPr>
        <p:spPr bwMode="auto">
          <a:xfrm>
            <a:off x="1723651" y="4558345"/>
            <a:ext cx="5876925" cy="323850"/>
          </a:xfrm>
          <a:prstGeom prst="rect">
            <a:avLst/>
          </a:prstGeom>
          <a:gradFill rotWithShape="0">
            <a:gsLst>
              <a:gs pos="0">
                <a:srgbClr val="C0C0C0"/>
              </a:gs>
              <a:gs pos="100000">
                <a:srgbClr val="808080"/>
              </a:gs>
            </a:gsLst>
            <a:lin ang="5400000" scaled="1"/>
          </a:gradFill>
          <a:ln w="12700">
            <a:solidFill>
              <a:srgbClr val="3C0023"/>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7" name="Oval 65">
            <a:extLst>
              <a:ext uri="{FF2B5EF4-FFF2-40B4-BE49-F238E27FC236}">
                <a16:creationId xmlns:a16="http://schemas.microsoft.com/office/drawing/2014/main" id="{6C6F574D-F8C0-45C5-BBE1-FA7E6D0174B4}"/>
              </a:ext>
            </a:extLst>
          </p:cNvPr>
          <p:cNvSpPr>
            <a:spLocks noChangeArrowheads="1"/>
          </p:cNvSpPr>
          <p:nvPr/>
        </p:nvSpPr>
        <p:spPr bwMode="auto">
          <a:xfrm>
            <a:off x="5783682" y="2856942"/>
            <a:ext cx="47625" cy="47625"/>
          </a:xfrm>
          <a:prstGeom prst="ellipse">
            <a:avLst/>
          </a:prstGeom>
          <a:solidFill>
            <a:srgbClr val="000000"/>
          </a:solidFill>
          <a:ln w="12700">
            <a:solidFill>
              <a:srgbClr val="CECECE"/>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8" name="AutoShape 66">
            <a:extLst>
              <a:ext uri="{FF2B5EF4-FFF2-40B4-BE49-F238E27FC236}">
                <a16:creationId xmlns:a16="http://schemas.microsoft.com/office/drawing/2014/main" id="{E7415383-7565-431A-842A-443FE8C71BB3}"/>
              </a:ext>
            </a:extLst>
          </p:cNvPr>
          <p:cNvSpPr>
            <a:spLocks noChangeArrowheads="1"/>
          </p:cNvSpPr>
          <p:nvPr/>
        </p:nvSpPr>
        <p:spPr bwMode="auto">
          <a:xfrm>
            <a:off x="5724151" y="4465476"/>
            <a:ext cx="47625" cy="47625"/>
          </a:xfrm>
          <a:prstGeom prst="triangle">
            <a:avLst>
              <a:gd name="adj" fmla="val 49986"/>
            </a:avLst>
          </a:prstGeom>
          <a:solidFill>
            <a:srgbClr val="3C0023"/>
          </a:solidFill>
          <a:ln w="127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59" name="Line 67">
            <a:extLst>
              <a:ext uri="{FF2B5EF4-FFF2-40B4-BE49-F238E27FC236}">
                <a16:creationId xmlns:a16="http://schemas.microsoft.com/office/drawing/2014/main" id="{0D1A7507-6755-43BB-8532-8DDA5CFAD1FB}"/>
              </a:ext>
            </a:extLst>
          </p:cNvPr>
          <p:cNvSpPr>
            <a:spLocks noChangeShapeType="1"/>
          </p:cNvSpPr>
          <p:nvPr/>
        </p:nvSpPr>
        <p:spPr bwMode="auto">
          <a:xfrm flipH="1">
            <a:off x="4682355" y="2299730"/>
            <a:ext cx="75010" cy="94059"/>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nvGrpSpPr>
          <p:cNvPr id="2" name="Group 68">
            <a:extLst>
              <a:ext uri="{FF2B5EF4-FFF2-40B4-BE49-F238E27FC236}">
                <a16:creationId xmlns:a16="http://schemas.microsoft.com/office/drawing/2014/main" id="{5724EC66-6633-40EA-BDBA-1341548C2841}"/>
              </a:ext>
            </a:extLst>
          </p:cNvPr>
          <p:cNvGrpSpPr>
            <a:grpSpLocks/>
          </p:cNvGrpSpPr>
          <p:nvPr/>
        </p:nvGrpSpPr>
        <p:grpSpPr bwMode="auto">
          <a:xfrm>
            <a:off x="1737938" y="1392475"/>
            <a:ext cx="5872163" cy="2021681"/>
            <a:chOff x="429" y="814"/>
            <a:chExt cx="4932" cy="1698"/>
          </a:xfrm>
        </p:grpSpPr>
        <p:sp>
          <p:nvSpPr>
            <p:cNvPr id="8353" name="Line 69">
              <a:extLst>
                <a:ext uri="{FF2B5EF4-FFF2-40B4-BE49-F238E27FC236}">
                  <a16:creationId xmlns:a16="http://schemas.microsoft.com/office/drawing/2014/main" id="{624F41A6-3287-4F84-828A-AB8154BFD80C}"/>
                </a:ext>
              </a:extLst>
            </p:cNvPr>
            <p:cNvSpPr>
              <a:spLocks noChangeShapeType="1"/>
            </p:cNvSpPr>
            <p:nvPr/>
          </p:nvSpPr>
          <p:spPr bwMode="auto">
            <a:xfrm flipH="1">
              <a:off x="3222" y="816"/>
              <a:ext cx="413" cy="1238"/>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4" name="Line 70">
              <a:extLst>
                <a:ext uri="{FF2B5EF4-FFF2-40B4-BE49-F238E27FC236}">
                  <a16:creationId xmlns:a16="http://schemas.microsoft.com/office/drawing/2014/main" id="{A4528414-E676-4BCE-9A3B-573DF06EDAD7}"/>
                </a:ext>
              </a:extLst>
            </p:cNvPr>
            <p:cNvSpPr>
              <a:spLocks noChangeShapeType="1"/>
            </p:cNvSpPr>
            <p:nvPr/>
          </p:nvSpPr>
          <p:spPr bwMode="auto">
            <a:xfrm flipH="1">
              <a:off x="3356" y="825"/>
              <a:ext cx="471" cy="1369"/>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5" name="Line 71">
              <a:extLst>
                <a:ext uri="{FF2B5EF4-FFF2-40B4-BE49-F238E27FC236}">
                  <a16:creationId xmlns:a16="http://schemas.microsoft.com/office/drawing/2014/main" id="{4705F218-C592-4ECD-B067-D67EECB39CFB}"/>
                </a:ext>
              </a:extLst>
            </p:cNvPr>
            <p:cNvSpPr>
              <a:spLocks noChangeShapeType="1"/>
            </p:cNvSpPr>
            <p:nvPr/>
          </p:nvSpPr>
          <p:spPr bwMode="auto">
            <a:xfrm flipH="1">
              <a:off x="3464" y="823"/>
              <a:ext cx="535" cy="149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6" name="Line 72">
              <a:extLst>
                <a:ext uri="{FF2B5EF4-FFF2-40B4-BE49-F238E27FC236}">
                  <a16:creationId xmlns:a16="http://schemas.microsoft.com/office/drawing/2014/main" id="{4A54B30B-31F2-4ECC-AB76-4B8DAD267DA9}"/>
                </a:ext>
              </a:extLst>
            </p:cNvPr>
            <p:cNvSpPr>
              <a:spLocks noChangeShapeType="1"/>
            </p:cNvSpPr>
            <p:nvPr/>
          </p:nvSpPr>
          <p:spPr bwMode="auto">
            <a:xfrm flipH="1">
              <a:off x="440" y="820"/>
              <a:ext cx="396"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7" name="Line 73">
              <a:extLst>
                <a:ext uri="{FF2B5EF4-FFF2-40B4-BE49-F238E27FC236}">
                  <a16:creationId xmlns:a16="http://schemas.microsoft.com/office/drawing/2014/main" id="{D8EE0B80-1C13-4E53-8F49-76692A57C7CE}"/>
                </a:ext>
              </a:extLst>
            </p:cNvPr>
            <p:cNvSpPr>
              <a:spLocks noChangeShapeType="1"/>
            </p:cNvSpPr>
            <p:nvPr/>
          </p:nvSpPr>
          <p:spPr bwMode="auto">
            <a:xfrm flipH="1">
              <a:off x="3620" y="830"/>
              <a:ext cx="560" cy="1595"/>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8" name="Line 74">
              <a:extLst>
                <a:ext uri="{FF2B5EF4-FFF2-40B4-BE49-F238E27FC236}">
                  <a16:creationId xmlns:a16="http://schemas.microsoft.com/office/drawing/2014/main" id="{4E45584A-72BC-4F42-8E64-1FB4B12A183E}"/>
                </a:ext>
              </a:extLst>
            </p:cNvPr>
            <p:cNvSpPr>
              <a:spLocks noChangeShapeType="1"/>
            </p:cNvSpPr>
            <p:nvPr/>
          </p:nvSpPr>
          <p:spPr bwMode="auto">
            <a:xfrm flipH="1">
              <a:off x="3794" y="827"/>
              <a:ext cx="567" cy="1685"/>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59" name="Line 75">
              <a:extLst>
                <a:ext uri="{FF2B5EF4-FFF2-40B4-BE49-F238E27FC236}">
                  <a16:creationId xmlns:a16="http://schemas.microsoft.com/office/drawing/2014/main" id="{3448021F-4AC3-4CF1-A3AD-6EBD483E84FD}"/>
                </a:ext>
              </a:extLst>
            </p:cNvPr>
            <p:cNvSpPr>
              <a:spLocks noChangeShapeType="1"/>
            </p:cNvSpPr>
            <p:nvPr/>
          </p:nvSpPr>
          <p:spPr bwMode="auto">
            <a:xfrm flipH="1">
              <a:off x="4346" y="825"/>
              <a:ext cx="421" cy="1207"/>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0" name="Line 76">
              <a:extLst>
                <a:ext uri="{FF2B5EF4-FFF2-40B4-BE49-F238E27FC236}">
                  <a16:creationId xmlns:a16="http://schemas.microsoft.com/office/drawing/2014/main" id="{5DDED7F1-39F2-40E7-B0B0-DC454FF48173}"/>
                </a:ext>
              </a:extLst>
            </p:cNvPr>
            <p:cNvSpPr>
              <a:spLocks noChangeShapeType="1"/>
            </p:cNvSpPr>
            <p:nvPr/>
          </p:nvSpPr>
          <p:spPr bwMode="auto">
            <a:xfrm flipH="1">
              <a:off x="4017" y="823"/>
              <a:ext cx="544" cy="1645"/>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1" name="Line 77">
              <a:extLst>
                <a:ext uri="{FF2B5EF4-FFF2-40B4-BE49-F238E27FC236}">
                  <a16:creationId xmlns:a16="http://schemas.microsoft.com/office/drawing/2014/main" id="{06CE240C-8BFC-423B-ADA5-1FE95535208D}"/>
                </a:ext>
              </a:extLst>
            </p:cNvPr>
            <p:cNvSpPr>
              <a:spLocks noChangeShapeType="1"/>
            </p:cNvSpPr>
            <p:nvPr/>
          </p:nvSpPr>
          <p:spPr bwMode="auto">
            <a:xfrm flipH="1">
              <a:off x="4506" y="843"/>
              <a:ext cx="471" cy="1369"/>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2" name="Line 78">
              <a:extLst>
                <a:ext uri="{FF2B5EF4-FFF2-40B4-BE49-F238E27FC236}">
                  <a16:creationId xmlns:a16="http://schemas.microsoft.com/office/drawing/2014/main" id="{77522EFE-99C6-478A-8520-E54035DABE0F}"/>
                </a:ext>
              </a:extLst>
            </p:cNvPr>
            <p:cNvSpPr>
              <a:spLocks noChangeShapeType="1"/>
            </p:cNvSpPr>
            <p:nvPr/>
          </p:nvSpPr>
          <p:spPr bwMode="auto">
            <a:xfrm flipH="1">
              <a:off x="4736" y="829"/>
              <a:ext cx="443" cy="1214"/>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3" name="Line 79">
              <a:extLst>
                <a:ext uri="{FF2B5EF4-FFF2-40B4-BE49-F238E27FC236}">
                  <a16:creationId xmlns:a16="http://schemas.microsoft.com/office/drawing/2014/main" id="{074B41C5-E16E-4636-93BF-5EFE0A89D76F}"/>
                </a:ext>
              </a:extLst>
            </p:cNvPr>
            <p:cNvSpPr>
              <a:spLocks noChangeShapeType="1"/>
            </p:cNvSpPr>
            <p:nvPr/>
          </p:nvSpPr>
          <p:spPr bwMode="auto">
            <a:xfrm flipH="1">
              <a:off x="4890" y="870"/>
              <a:ext cx="471" cy="1369"/>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4" name="Line 80">
              <a:extLst>
                <a:ext uri="{FF2B5EF4-FFF2-40B4-BE49-F238E27FC236}">
                  <a16:creationId xmlns:a16="http://schemas.microsoft.com/office/drawing/2014/main" id="{17E9202B-BC36-4533-8960-11E96AE4BB42}"/>
                </a:ext>
              </a:extLst>
            </p:cNvPr>
            <p:cNvSpPr>
              <a:spLocks noChangeShapeType="1"/>
            </p:cNvSpPr>
            <p:nvPr/>
          </p:nvSpPr>
          <p:spPr bwMode="auto">
            <a:xfrm flipH="1">
              <a:off x="5045" y="1337"/>
              <a:ext cx="314" cy="902"/>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dirty="0">
                <a:solidFill>
                  <a:prstClr val="black"/>
                </a:solidFill>
                <a:latin typeface="Trebuchet MS" panose="020B0603020202020204"/>
              </a:endParaRPr>
            </a:p>
          </p:txBody>
        </p:sp>
        <p:sp>
          <p:nvSpPr>
            <p:cNvPr id="8365" name="Line 81">
              <a:extLst>
                <a:ext uri="{FF2B5EF4-FFF2-40B4-BE49-F238E27FC236}">
                  <a16:creationId xmlns:a16="http://schemas.microsoft.com/office/drawing/2014/main" id="{8A743D1A-A2DE-429E-8910-463D7F6CD896}"/>
                </a:ext>
              </a:extLst>
            </p:cNvPr>
            <p:cNvSpPr>
              <a:spLocks noChangeShapeType="1"/>
            </p:cNvSpPr>
            <p:nvPr/>
          </p:nvSpPr>
          <p:spPr bwMode="auto">
            <a:xfrm flipH="1">
              <a:off x="621" y="818"/>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6" name="Line 82">
              <a:extLst>
                <a:ext uri="{FF2B5EF4-FFF2-40B4-BE49-F238E27FC236}">
                  <a16:creationId xmlns:a16="http://schemas.microsoft.com/office/drawing/2014/main" id="{B93B6245-86AB-42A8-8884-0947716ECC2D}"/>
                </a:ext>
              </a:extLst>
            </p:cNvPr>
            <p:cNvSpPr>
              <a:spLocks noChangeShapeType="1"/>
            </p:cNvSpPr>
            <p:nvPr/>
          </p:nvSpPr>
          <p:spPr bwMode="auto">
            <a:xfrm flipH="1">
              <a:off x="429" y="826"/>
              <a:ext cx="268" cy="584"/>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7" name="Line 83">
              <a:extLst>
                <a:ext uri="{FF2B5EF4-FFF2-40B4-BE49-F238E27FC236}">
                  <a16:creationId xmlns:a16="http://schemas.microsoft.com/office/drawing/2014/main" id="{3C072A57-75C4-4B4E-861C-E75FA88BBFE3}"/>
                </a:ext>
              </a:extLst>
            </p:cNvPr>
            <p:cNvSpPr>
              <a:spLocks noChangeShapeType="1"/>
            </p:cNvSpPr>
            <p:nvPr/>
          </p:nvSpPr>
          <p:spPr bwMode="auto">
            <a:xfrm flipH="1">
              <a:off x="805" y="827"/>
              <a:ext cx="396"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8" name="Line 84">
              <a:extLst>
                <a:ext uri="{FF2B5EF4-FFF2-40B4-BE49-F238E27FC236}">
                  <a16:creationId xmlns:a16="http://schemas.microsoft.com/office/drawing/2014/main" id="{EC812263-995D-4E9F-8278-6B6D9BC75E0F}"/>
                </a:ext>
              </a:extLst>
            </p:cNvPr>
            <p:cNvSpPr>
              <a:spLocks noChangeShapeType="1"/>
            </p:cNvSpPr>
            <p:nvPr/>
          </p:nvSpPr>
          <p:spPr bwMode="auto">
            <a:xfrm flipH="1">
              <a:off x="996" y="836"/>
              <a:ext cx="397"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69" name="Line 85">
              <a:extLst>
                <a:ext uri="{FF2B5EF4-FFF2-40B4-BE49-F238E27FC236}">
                  <a16:creationId xmlns:a16="http://schemas.microsoft.com/office/drawing/2014/main" id="{088B5951-4498-4ACD-AFFB-9BEB5F42F8EA}"/>
                </a:ext>
              </a:extLst>
            </p:cNvPr>
            <p:cNvSpPr>
              <a:spLocks noChangeShapeType="1"/>
            </p:cNvSpPr>
            <p:nvPr/>
          </p:nvSpPr>
          <p:spPr bwMode="auto">
            <a:xfrm flipH="1">
              <a:off x="1197" y="822"/>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0" name="Line 86">
              <a:extLst>
                <a:ext uri="{FF2B5EF4-FFF2-40B4-BE49-F238E27FC236}">
                  <a16:creationId xmlns:a16="http://schemas.microsoft.com/office/drawing/2014/main" id="{C34D92B9-515F-49C1-869E-72CEBDF41DEF}"/>
                </a:ext>
              </a:extLst>
            </p:cNvPr>
            <p:cNvSpPr>
              <a:spLocks noChangeShapeType="1"/>
            </p:cNvSpPr>
            <p:nvPr/>
          </p:nvSpPr>
          <p:spPr bwMode="auto">
            <a:xfrm flipH="1">
              <a:off x="1400" y="820"/>
              <a:ext cx="396"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1" name="Line 87">
              <a:extLst>
                <a:ext uri="{FF2B5EF4-FFF2-40B4-BE49-F238E27FC236}">
                  <a16:creationId xmlns:a16="http://schemas.microsoft.com/office/drawing/2014/main" id="{1312C96C-F7BF-4E7A-BC4F-8B2C569F833C}"/>
                </a:ext>
              </a:extLst>
            </p:cNvPr>
            <p:cNvSpPr>
              <a:spLocks noChangeShapeType="1"/>
            </p:cNvSpPr>
            <p:nvPr/>
          </p:nvSpPr>
          <p:spPr bwMode="auto">
            <a:xfrm flipH="1">
              <a:off x="1601" y="829"/>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2" name="Line 88">
              <a:extLst>
                <a:ext uri="{FF2B5EF4-FFF2-40B4-BE49-F238E27FC236}">
                  <a16:creationId xmlns:a16="http://schemas.microsoft.com/office/drawing/2014/main" id="{D4BE56AB-4145-4659-90D7-C68297CF6CAA}"/>
                </a:ext>
              </a:extLst>
            </p:cNvPr>
            <p:cNvSpPr>
              <a:spLocks noChangeShapeType="1"/>
            </p:cNvSpPr>
            <p:nvPr/>
          </p:nvSpPr>
          <p:spPr bwMode="auto">
            <a:xfrm flipH="1">
              <a:off x="1802" y="838"/>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3" name="Line 89">
              <a:extLst>
                <a:ext uri="{FF2B5EF4-FFF2-40B4-BE49-F238E27FC236}">
                  <a16:creationId xmlns:a16="http://schemas.microsoft.com/office/drawing/2014/main" id="{354F2607-3AB4-47CA-B648-6F13DDAED8D1}"/>
                </a:ext>
              </a:extLst>
            </p:cNvPr>
            <p:cNvSpPr>
              <a:spLocks noChangeShapeType="1"/>
            </p:cNvSpPr>
            <p:nvPr/>
          </p:nvSpPr>
          <p:spPr bwMode="auto">
            <a:xfrm flipH="1">
              <a:off x="1985" y="825"/>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4" name="Line 90">
              <a:extLst>
                <a:ext uri="{FF2B5EF4-FFF2-40B4-BE49-F238E27FC236}">
                  <a16:creationId xmlns:a16="http://schemas.microsoft.com/office/drawing/2014/main" id="{F2A534F4-D9B3-49F6-A426-8EF0A857D424}"/>
                </a:ext>
              </a:extLst>
            </p:cNvPr>
            <p:cNvSpPr>
              <a:spLocks noChangeShapeType="1"/>
            </p:cNvSpPr>
            <p:nvPr/>
          </p:nvSpPr>
          <p:spPr bwMode="auto">
            <a:xfrm flipH="1">
              <a:off x="2177" y="823"/>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5" name="Line 91">
              <a:extLst>
                <a:ext uri="{FF2B5EF4-FFF2-40B4-BE49-F238E27FC236}">
                  <a16:creationId xmlns:a16="http://schemas.microsoft.com/office/drawing/2014/main" id="{04AA8503-0203-4985-A3B2-FFACE3AF0F21}"/>
                </a:ext>
              </a:extLst>
            </p:cNvPr>
            <p:cNvSpPr>
              <a:spLocks noChangeShapeType="1"/>
            </p:cNvSpPr>
            <p:nvPr/>
          </p:nvSpPr>
          <p:spPr bwMode="auto">
            <a:xfrm flipH="1">
              <a:off x="2369" y="832"/>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6" name="Line 92">
              <a:extLst>
                <a:ext uri="{FF2B5EF4-FFF2-40B4-BE49-F238E27FC236}">
                  <a16:creationId xmlns:a16="http://schemas.microsoft.com/office/drawing/2014/main" id="{D98FC448-CA68-45D4-92A7-44E2B71AC642}"/>
                </a:ext>
              </a:extLst>
            </p:cNvPr>
            <p:cNvSpPr>
              <a:spLocks noChangeShapeType="1"/>
            </p:cNvSpPr>
            <p:nvPr/>
          </p:nvSpPr>
          <p:spPr bwMode="auto">
            <a:xfrm flipH="1">
              <a:off x="2552" y="829"/>
              <a:ext cx="396"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dirty="0">
                <a:solidFill>
                  <a:prstClr val="black"/>
                </a:solidFill>
                <a:latin typeface="Trebuchet MS" panose="020B0603020202020204"/>
              </a:endParaRPr>
            </a:p>
          </p:txBody>
        </p:sp>
        <p:sp>
          <p:nvSpPr>
            <p:cNvPr id="8377" name="Line 93">
              <a:extLst>
                <a:ext uri="{FF2B5EF4-FFF2-40B4-BE49-F238E27FC236}">
                  <a16:creationId xmlns:a16="http://schemas.microsoft.com/office/drawing/2014/main" id="{5B55BED0-EF84-4F91-AF24-C59D15D888B1}"/>
                </a:ext>
              </a:extLst>
            </p:cNvPr>
            <p:cNvSpPr>
              <a:spLocks noChangeShapeType="1"/>
            </p:cNvSpPr>
            <p:nvPr/>
          </p:nvSpPr>
          <p:spPr bwMode="auto">
            <a:xfrm flipH="1">
              <a:off x="2753" y="827"/>
              <a:ext cx="398"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8" name="Line 94">
              <a:extLst>
                <a:ext uri="{FF2B5EF4-FFF2-40B4-BE49-F238E27FC236}">
                  <a16:creationId xmlns:a16="http://schemas.microsoft.com/office/drawing/2014/main" id="{E3BCAE5D-7851-4F28-8547-D00E3CA72ADE}"/>
                </a:ext>
              </a:extLst>
            </p:cNvPr>
            <p:cNvSpPr>
              <a:spLocks noChangeShapeType="1"/>
            </p:cNvSpPr>
            <p:nvPr/>
          </p:nvSpPr>
          <p:spPr bwMode="auto">
            <a:xfrm flipH="1">
              <a:off x="3101" y="814"/>
              <a:ext cx="396"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79" name="Line 95">
              <a:extLst>
                <a:ext uri="{FF2B5EF4-FFF2-40B4-BE49-F238E27FC236}">
                  <a16:creationId xmlns:a16="http://schemas.microsoft.com/office/drawing/2014/main" id="{18D437B6-CBA0-4FD4-BEC9-96D4380A0E52}"/>
                </a:ext>
              </a:extLst>
            </p:cNvPr>
            <p:cNvSpPr>
              <a:spLocks noChangeShapeType="1"/>
            </p:cNvSpPr>
            <p:nvPr/>
          </p:nvSpPr>
          <p:spPr bwMode="auto">
            <a:xfrm flipH="1">
              <a:off x="2904" y="823"/>
              <a:ext cx="397" cy="1103"/>
            </a:xfrm>
            <a:prstGeom prst="line">
              <a:avLst/>
            </a:prstGeom>
            <a:noFill/>
            <a:ln w="31750">
              <a:solidFill>
                <a:srgbClr val="777777"/>
              </a:solidFill>
              <a:prstDash val="sysDot"/>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sp>
        <p:nvSpPr>
          <p:cNvPr id="8265" name="Rectangle 122">
            <a:extLst>
              <a:ext uri="{FF2B5EF4-FFF2-40B4-BE49-F238E27FC236}">
                <a16:creationId xmlns:a16="http://schemas.microsoft.com/office/drawing/2014/main" id="{C374F0FE-7EFC-4CDD-9CAD-DAF33CFFED10}"/>
              </a:ext>
            </a:extLst>
          </p:cNvPr>
          <p:cNvSpPr>
            <a:spLocks noChangeArrowheads="1"/>
          </p:cNvSpPr>
          <p:nvPr/>
        </p:nvSpPr>
        <p:spPr bwMode="auto">
          <a:xfrm>
            <a:off x="1723651" y="2215195"/>
            <a:ext cx="5876925" cy="323850"/>
          </a:xfrm>
          <a:prstGeom prst="rect">
            <a:avLst/>
          </a:prstGeom>
          <a:gradFill rotWithShape="0">
            <a:gsLst>
              <a:gs pos="0">
                <a:srgbClr val="C0C0C0"/>
              </a:gs>
              <a:gs pos="100000">
                <a:srgbClr val="808080"/>
              </a:gs>
            </a:gsLst>
            <a:lin ang="5400000" scaled="1"/>
          </a:gradFill>
          <a:ln w="12700">
            <a:solidFill>
              <a:srgbClr val="3C0023"/>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grpSp>
        <p:nvGrpSpPr>
          <p:cNvPr id="8266" name="Group 123">
            <a:extLst>
              <a:ext uri="{FF2B5EF4-FFF2-40B4-BE49-F238E27FC236}">
                <a16:creationId xmlns:a16="http://schemas.microsoft.com/office/drawing/2014/main" id="{1A018A16-1020-4E92-A860-5FD50FCB1091}"/>
              </a:ext>
            </a:extLst>
          </p:cNvPr>
          <p:cNvGrpSpPr>
            <a:grpSpLocks/>
          </p:cNvGrpSpPr>
          <p:nvPr/>
        </p:nvGrpSpPr>
        <p:grpSpPr bwMode="auto">
          <a:xfrm>
            <a:off x="6907636" y="2529522"/>
            <a:ext cx="675085" cy="852488"/>
            <a:chOff x="4778" y="1786"/>
            <a:chExt cx="567" cy="716"/>
          </a:xfrm>
        </p:grpSpPr>
        <p:sp>
          <p:nvSpPr>
            <p:cNvPr id="8329" name="Rectangle 124">
              <a:extLst>
                <a:ext uri="{FF2B5EF4-FFF2-40B4-BE49-F238E27FC236}">
                  <a16:creationId xmlns:a16="http://schemas.microsoft.com/office/drawing/2014/main" id="{B005C23D-5478-48D2-ADCE-62AFD6D58BD0}"/>
                </a:ext>
              </a:extLst>
            </p:cNvPr>
            <p:cNvSpPr>
              <a:spLocks noChangeArrowheads="1"/>
            </p:cNvSpPr>
            <p:nvPr/>
          </p:nvSpPr>
          <p:spPr bwMode="auto">
            <a:xfrm>
              <a:off x="4778" y="2058"/>
              <a:ext cx="567"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None/>
              </a:pPr>
              <a:r>
                <a:rPr lang="en-US" altLang="en-US" sz="1500" b="1">
                  <a:solidFill>
                    <a:srgbClr val="000000"/>
                  </a:solidFill>
                  <a:latin typeface="Times New Roman" panose="02020603050405020304" pitchFamily="18" charset="0"/>
                </a:rPr>
                <a:t>Fe</a:t>
              </a:r>
              <a:r>
                <a:rPr lang="en-US" altLang="en-US" sz="1500" b="1" baseline="-25000">
                  <a:solidFill>
                    <a:srgbClr val="000000"/>
                  </a:solidFill>
                  <a:latin typeface="Times New Roman" panose="02020603050405020304" pitchFamily="18" charset="0"/>
                </a:rPr>
                <a:t>3</a:t>
              </a:r>
              <a:r>
                <a:rPr lang="en-US" altLang="en-US" sz="1500" b="1">
                  <a:solidFill>
                    <a:srgbClr val="000000"/>
                  </a:solidFill>
                  <a:latin typeface="Times New Roman" panose="02020603050405020304" pitchFamily="18" charset="0"/>
                </a:rPr>
                <a:t>O</a:t>
              </a:r>
              <a:r>
                <a:rPr lang="en-US" altLang="en-US" sz="1500" b="1" baseline="-25000">
                  <a:solidFill>
                    <a:srgbClr val="000000"/>
                  </a:solidFill>
                  <a:latin typeface="Times New Roman" panose="02020603050405020304" pitchFamily="18" charset="0"/>
                </a:rPr>
                <a:t>4</a:t>
              </a:r>
            </a:p>
            <a:p>
              <a:pPr defTabSz="342900">
                <a:spcBef>
                  <a:spcPct val="0"/>
                </a:spcBef>
                <a:buNone/>
              </a:pPr>
              <a:r>
                <a:rPr lang="en-US" altLang="en-US" sz="1500" b="1" baseline="-25000">
                  <a:solidFill>
                    <a:srgbClr val="000000"/>
                  </a:solidFill>
                  <a:latin typeface="Times New Roman" panose="02020603050405020304" pitchFamily="18" charset="0"/>
                </a:rPr>
                <a:t>γ</a:t>
              </a:r>
              <a:r>
                <a:rPr lang="en-US" altLang="en-US" sz="1500" b="1">
                  <a:solidFill>
                    <a:srgbClr val="000000"/>
                  </a:solidFill>
                  <a:latin typeface="Times New Roman" panose="02020603050405020304" pitchFamily="18" charset="0"/>
                </a:rPr>
                <a:t>Fe</a:t>
              </a:r>
              <a:r>
                <a:rPr lang="en-US" altLang="en-US" sz="1500" b="1" baseline="-25000">
                  <a:solidFill>
                    <a:srgbClr val="000000"/>
                  </a:solidFill>
                  <a:latin typeface="Times New Roman" panose="02020603050405020304" pitchFamily="18" charset="0"/>
                </a:rPr>
                <a:t>2</a:t>
              </a:r>
              <a:r>
                <a:rPr lang="en-US" altLang="en-US" sz="1500" b="1">
                  <a:solidFill>
                    <a:srgbClr val="000000"/>
                  </a:solidFill>
                  <a:latin typeface="Times New Roman" panose="02020603050405020304" pitchFamily="18" charset="0"/>
                </a:rPr>
                <a:t>O</a:t>
              </a:r>
              <a:r>
                <a:rPr lang="en-US" altLang="en-US" sz="1500" b="1" baseline="-25000">
                  <a:solidFill>
                    <a:srgbClr val="000000"/>
                  </a:solidFill>
                  <a:latin typeface="Times New Roman" panose="02020603050405020304" pitchFamily="18" charset="0"/>
                </a:rPr>
                <a:t>3</a:t>
              </a:r>
            </a:p>
          </p:txBody>
        </p:sp>
        <p:sp>
          <p:nvSpPr>
            <p:cNvPr id="8330" name="Line 125">
              <a:extLst>
                <a:ext uri="{FF2B5EF4-FFF2-40B4-BE49-F238E27FC236}">
                  <a16:creationId xmlns:a16="http://schemas.microsoft.com/office/drawing/2014/main" id="{58748376-4E25-439A-AA2F-8A51593BE7DD}"/>
                </a:ext>
              </a:extLst>
            </p:cNvPr>
            <p:cNvSpPr>
              <a:spLocks noChangeShapeType="1"/>
            </p:cNvSpPr>
            <p:nvPr/>
          </p:nvSpPr>
          <p:spPr bwMode="auto">
            <a:xfrm flipV="1">
              <a:off x="5009" y="1786"/>
              <a:ext cx="0" cy="301"/>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sp>
        <p:nvSpPr>
          <p:cNvPr id="8267" name="Rectangle 126">
            <a:extLst>
              <a:ext uri="{FF2B5EF4-FFF2-40B4-BE49-F238E27FC236}">
                <a16:creationId xmlns:a16="http://schemas.microsoft.com/office/drawing/2014/main" id="{A9C25545-17EC-40DE-AA79-4FEF19075D47}"/>
              </a:ext>
            </a:extLst>
          </p:cNvPr>
          <p:cNvSpPr>
            <a:spLocks noChangeArrowheads="1"/>
          </p:cNvSpPr>
          <p:nvPr/>
        </p:nvSpPr>
        <p:spPr bwMode="auto">
          <a:xfrm>
            <a:off x="6879057" y="3723718"/>
            <a:ext cx="675666" cy="5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None/>
            </a:pPr>
            <a:r>
              <a:rPr lang="en-US" altLang="en-US" sz="1500" b="1">
                <a:solidFill>
                  <a:srgbClr val="000000"/>
                </a:solidFill>
                <a:latin typeface="Times New Roman" panose="02020603050405020304" pitchFamily="18" charset="0"/>
              </a:rPr>
              <a:t>Fe</a:t>
            </a:r>
            <a:r>
              <a:rPr lang="en-US" altLang="en-US" sz="1500" b="1" baseline="-25000">
                <a:solidFill>
                  <a:srgbClr val="000000"/>
                </a:solidFill>
                <a:latin typeface="Times New Roman" panose="02020603050405020304" pitchFamily="18" charset="0"/>
              </a:rPr>
              <a:t>3</a:t>
            </a:r>
            <a:r>
              <a:rPr lang="en-US" altLang="en-US" sz="1500" b="1">
                <a:solidFill>
                  <a:srgbClr val="000000"/>
                </a:solidFill>
                <a:latin typeface="Times New Roman" panose="02020603050405020304" pitchFamily="18" charset="0"/>
              </a:rPr>
              <a:t>O</a:t>
            </a:r>
            <a:r>
              <a:rPr lang="en-US" altLang="en-US" sz="1500" b="1" baseline="-25000">
                <a:solidFill>
                  <a:srgbClr val="000000"/>
                </a:solidFill>
                <a:latin typeface="Times New Roman" panose="02020603050405020304" pitchFamily="18" charset="0"/>
              </a:rPr>
              <a:t>4</a:t>
            </a:r>
          </a:p>
          <a:p>
            <a:pPr defTabSz="342900">
              <a:spcBef>
                <a:spcPct val="0"/>
              </a:spcBef>
              <a:buNone/>
            </a:pPr>
            <a:r>
              <a:rPr lang="en-US" altLang="en-US" sz="1500" b="1" baseline="-25000">
                <a:solidFill>
                  <a:srgbClr val="000000"/>
                </a:solidFill>
                <a:latin typeface="Times New Roman" panose="02020603050405020304" pitchFamily="18" charset="0"/>
              </a:rPr>
              <a:t>γ</a:t>
            </a:r>
            <a:r>
              <a:rPr lang="en-US" altLang="en-US" sz="1500" b="1">
                <a:solidFill>
                  <a:srgbClr val="000000"/>
                </a:solidFill>
                <a:latin typeface="Times New Roman" panose="02020603050405020304" pitchFamily="18" charset="0"/>
              </a:rPr>
              <a:t>Fe</a:t>
            </a:r>
            <a:r>
              <a:rPr lang="en-US" altLang="en-US" sz="1500" b="1" baseline="-25000">
                <a:solidFill>
                  <a:srgbClr val="000000"/>
                </a:solidFill>
                <a:latin typeface="Times New Roman" panose="02020603050405020304" pitchFamily="18" charset="0"/>
              </a:rPr>
              <a:t>2</a:t>
            </a:r>
            <a:r>
              <a:rPr lang="en-US" altLang="en-US" sz="1500" b="1">
                <a:solidFill>
                  <a:srgbClr val="000000"/>
                </a:solidFill>
                <a:latin typeface="Times New Roman" panose="02020603050405020304" pitchFamily="18" charset="0"/>
              </a:rPr>
              <a:t>O</a:t>
            </a:r>
            <a:r>
              <a:rPr lang="en-US" altLang="en-US" sz="1500" b="1" baseline="-25000">
                <a:solidFill>
                  <a:srgbClr val="000000"/>
                </a:solidFill>
                <a:latin typeface="Times New Roman" panose="02020603050405020304" pitchFamily="18" charset="0"/>
              </a:rPr>
              <a:t>3</a:t>
            </a:r>
          </a:p>
        </p:txBody>
      </p:sp>
      <p:sp>
        <p:nvSpPr>
          <p:cNvPr id="8268" name="Line 127">
            <a:extLst>
              <a:ext uri="{FF2B5EF4-FFF2-40B4-BE49-F238E27FC236}">
                <a16:creationId xmlns:a16="http://schemas.microsoft.com/office/drawing/2014/main" id="{4B92109B-F7A3-4954-A988-968DEC215CFB}"/>
              </a:ext>
            </a:extLst>
          </p:cNvPr>
          <p:cNvSpPr>
            <a:spLocks noChangeShapeType="1"/>
          </p:cNvSpPr>
          <p:nvPr/>
        </p:nvSpPr>
        <p:spPr bwMode="auto">
          <a:xfrm>
            <a:off x="7210051" y="4241638"/>
            <a:ext cx="0" cy="28217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269" name="AutoShape 128">
            <a:extLst>
              <a:ext uri="{FF2B5EF4-FFF2-40B4-BE49-F238E27FC236}">
                <a16:creationId xmlns:a16="http://schemas.microsoft.com/office/drawing/2014/main" id="{21B74694-F443-4BFB-88CB-7B6DAE100A95}"/>
              </a:ext>
            </a:extLst>
          </p:cNvPr>
          <p:cNvSpPr>
            <a:spLocks noChangeArrowheads="1"/>
          </p:cNvSpPr>
          <p:nvPr/>
        </p:nvSpPr>
        <p:spPr bwMode="auto">
          <a:xfrm>
            <a:off x="320955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0" name="AutoShape 129">
            <a:extLst>
              <a:ext uri="{FF2B5EF4-FFF2-40B4-BE49-F238E27FC236}">
                <a16:creationId xmlns:a16="http://schemas.microsoft.com/office/drawing/2014/main" id="{FFC556FA-2920-4A8D-BE81-A9A1106D4010}"/>
              </a:ext>
            </a:extLst>
          </p:cNvPr>
          <p:cNvSpPr>
            <a:spLocks noChangeArrowheads="1"/>
          </p:cNvSpPr>
          <p:nvPr/>
        </p:nvSpPr>
        <p:spPr bwMode="auto">
          <a:xfrm>
            <a:off x="178080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1" name="AutoShape 130">
            <a:extLst>
              <a:ext uri="{FF2B5EF4-FFF2-40B4-BE49-F238E27FC236}">
                <a16:creationId xmlns:a16="http://schemas.microsoft.com/office/drawing/2014/main" id="{95FEA848-C2EC-4422-BC6F-0993A608A7C0}"/>
              </a:ext>
            </a:extLst>
          </p:cNvPr>
          <p:cNvSpPr>
            <a:spLocks noChangeArrowheads="1"/>
          </p:cNvSpPr>
          <p:nvPr/>
        </p:nvSpPr>
        <p:spPr bwMode="auto">
          <a:xfrm>
            <a:off x="389535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2" name="AutoShape 131">
            <a:extLst>
              <a:ext uri="{FF2B5EF4-FFF2-40B4-BE49-F238E27FC236}">
                <a16:creationId xmlns:a16="http://schemas.microsoft.com/office/drawing/2014/main" id="{7C9F8109-A73D-4F05-83B9-F0601621567C}"/>
              </a:ext>
            </a:extLst>
          </p:cNvPr>
          <p:cNvSpPr>
            <a:spLocks noChangeArrowheads="1"/>
          </p:cNvSpPr>
          <p:nvPr/>
        </p:nvSpPr>
        <p:spPr bwMode="auto">
          <a:xfrm>
            <a:off x="543840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3" name="AutoShape 132">
            <a:extLst>
              <a:ext uri="{FF2B5EF4-FFF2-40B4-BE49-F238E27FC236}">
                <a16:creationId xmlns:a16="http://schemas.microsoft.com/office/drawing/2014/main" id="{8960EB38-DBC7-462F-B21A-69469951B94F}"/>
              </a:ext>
            </a:extLst>
          </p:cNvPr>
          <p:cNvSpPr>
            <a:spLocks noChangeArrowheads="1"/>
          </p:cNvSpPr>
          <p:nvPr/>
        </p:nvSpPr>
        <p:spPr bwMode="auto">
          <a:xfrm>
            <a:off x="463830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4" name="AutoShape 133">
            <a:extLst>
              <a:ext uri="{FF2B5EF4-FFF2-40B4-BE49-F238E27FC236}">
                <a16:creationId xmlns:a16="http://schemas.microsoft.com/office/drawing/2014/main" id="{BB4ABA5D-B298-4B06-ACB6-6A908C747813}"/>
              </a:ext>
            </a:extLst>
          </p:cNvPr>
          <p:cNvSpPr>
            <a:spLocks noChangeArrowheads="1"/>
          </p:cNvSpPr>
          <p:nvPr/>
        </p:nvSpPr>
        <p:spPr bwMode="auto">
          <a:xfrm>
            <a:off x="623850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5" name="AutoShape 134">
            <a:extLst>
              <a:ext uri="{FF2B5EF4-FFF2-40B4-BE49-F238E27FC236}">
                <a16:creationId xmlns:a16="http://schemas.microsoft.com/office/drawing/2014/main" id="{377971FD-D5CD-4D68-9419-93C3DC9E1F75}"/>
              </a:ext>
            </a:extLst>
          </p:cNvPr>
          <p:cNvSpPr>
            <a:spLocks noChangeArrowheads="1"/>
          </p:cNvSpPr>
          <p:nvPr/>
        </p:nvSpPr>
        <p:spPr bwMode="auto">
          <a:xfrm>
            <a:off x="698145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6" name="AutoShape 135">
            <a:extLst>
              <a:ext uri="{FF2B5EF4-FFF2-40B4-BE49-F238E27FC236}">
                <a16:creationId xmlns:a16="http://schemas.microsoft.com/office/drawing/2014/main" id="{3A12C9AB-BC10-4ECA-A829-288AA23110F2}"/>
              </a:ext>
            </a:extLst>
          </p:cNvPr>
          <p:cNvSpPr>
            <a:spLocks noChangeArrowheads="1"/>
          </p:cNvSpPr>
          <p:nvPr/>
        </p:nvSpPr>
        <p:spPr bwMode="auto">
          <a:xfrm>
            <a:off x="2466601" y="217947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1286280" name="Text Box 136">
            <a:extLst>
              <a:ext uri="{FF2B5EF4-FFF2-40B4-BE49-F238E27FC236}">
                <a16:creationId xmlns:a16="http://schemas.microsoft.com/office/drawing/2014/main" id="{0AF35264-4FC1-44CC-AD1A-19ECE1926390}"/>
              </a:ext>
            </a:extLst>
          </p:cNvPr>
          <p:cNvSpPr txBox="1">
            <a:spLocks noChangeArrowheads="1"/>
          </p:cNvSpPr>
          <p:nvPr/>
        </p:nvSpPr>
        <p:spPr bwMode="auto">
          <a:xfrm>
            <a:off x="1672455" y="2172333"/>
            <a:ext cx="9316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None/>
            </a:pPr>
            <a:r>
              <a:rPr lang="en-US" altLang="en-US" sz="2100" b="1">
                <a:solidFill>
                  <a:srgbClr val="000000"/>
                </a:solidFill>
                <a:latin typeface="Times New Roman" panose="02020603050405020304" pitchFamily="18" charset="0"/>
              </a:rPr>
              <a:t>Anode</a:t>
            </a:r>
            <a:endParaRPr lang="en-US" altLang="en-US" sz="2100" b="1">
              <a:solidFill>
                <a:prstClr val="black"/>
              </a:solidFill>
              <a:latin typeface="Times New Roman" panose="02020603050405020304" pitchFamily="18" charset="0"/>
            </a:endParaRPr>
          </a:p>
        </p:txBody>
      </p:sp>
      <p:sp>
        <p:nvSpPr>
          <p:cNvPr id="8278" name="AutoShape 137">
            <a:extLst>
              <a:ext uri="{FF2B5EF4-FFF2-40B4-BE49-F238E27FC236}">
                <a16:creationId xmlns:a16="http://schemas.microsoft.com/office/drawing/2014/main" id="{EC4A9701-668D-4351-9909-61DE1AF5BB4F}"/>
              </a:ext>
            </a:extLst>
          </p:cNvPr>
          <p:cNvSpPr>
            <a:spLocks noChangeArrowheads="1"/>
          </p:cNvSpPr>
          <p:nvPr/>
        </p:nvSpPr>
        <p:spPr bwMode="auto">
          <a:xfrm>
            <a:off x="320955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79" name="AutoShape 138">
            <a:extLst>
              <a:ext uri="{FF2B5EF4-FFF2-40B4-BE49-F238E27FC236}">
                <a16:creationId xmlns:a16="http://schemas.microsoft.com/office/drawing/2014/main" id="{5C4151F0-2AAA-4F6A-8E72-666DEA5A9B5A}"/>
              </a:ext>
            </a:extLst>
          </p:cNvPr>
          <p:cNvSpPr>
            <a:spLocks noChangeArrowheads="1"/>
          </p:cNvSpPr>
          <p:nvPr/>
        </p:nvSpPr>
        <p:spPr bwMode="auto">
          <a:xfrm>
            <a:off x="178080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80" name="AutoShape 139">
            <a:extLst>
              <a:ext uri="{FF2B5EF4-FFF2-40B4-BE49-F238E27FC236}">
                <a16:creationId xmlns:a16="http://schemas.microsoft.com/office/drawing/2014/main" id="{CC63C561-4B74-4BBB-A9E6-7EA2E6459C4E}"/>
              </a:ext>
            </a:extLst>
          </p:cNvPr>
          <p:cNvSpPr>
            <a:spLocks noChangeArrowheads="1"/>
          </p:cNvSpPr>
          <p:nvPr/>
        </p:nvSpPr>
        <p:spPr bwMode="auto">
          <a:xfrm>
            <a:off x="246660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81" name="AutoShape 140">
            <a:extLst>
              <a:ext uri="{FF2B5EF4-FFF2-40B4-BE49-F238E27FC236}">
                <a16:creationId xmlns:a16="http://schemas.microsoft.com/office/drawing/2014/main" id="{CE29823E-202B-43B2-83DB-51C9C31944CD}"/>
              </a:ext>
            </a:extLst>
          </p:cNvPr>
          <p:cNvSpPr>
            <a:spLocks noChangeArrowheads="1"/>
          </p:cNvSpPr>
          <p:nvPr/>
        </p:nvSpPr>
        <p:spPr bwMode="auto">
          <a:xfrm>
            <a:off x="623850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82" name="AutoShape 141">
            <a:extLst>
              <a:ext uri="{FF2B5EF4-FFF2-40B4-BE49-F238E27FC236}">
                <a16:creationId xmlns:a16="http://schemas.microsoft.com/office/drawing/2014/main" id="{ABED4886-FF1F-4142-9D54-3454863882D2}"/>
              </a:ext>
            </a:extLst>
          </p:cNvPr>
          <p:cNvSpPr>
            <a:spLocks noChangeArrowheads="1"/>
          </p:cNvSpPr>
          <p:nvPr/>
        </p:nvSpPr>
        <p:spPr bwMode="auto">
          <a:xfrm>
            <a:off x="389535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83" name="AutoShape 142">
            <a:extLst>
              <a:ext uri="{FF2B5EF4-FFF2-40B4-BE49-F238E27FC236}">
                <a16:creationId xmlns:a16="http://schemas.microsoft.com/office/drawing/2014/main" id="{E2440179-8E32-4C25-9191-86914068E49B}"/>
              </a:ext>
            </a:extLst>
          </p:cNvPr>
          <p:cNvSpPr>
            <a:spLocks noChangeArrowheads="1"/>
          </p:cNvSpPr>
          <p:nvPr/>
        </p:nvSpPr>
        <p:spPr bwMode="auto">
          <a:xfrm>
            <a:off x="543840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grpSp>
        <p:nvGrpSpPr>
          <p:cNvPr id="13" name="Group 143">
            <a:extLst>
              <a:ext uri="{FF2B5EF4-FFF2-40B4-BE49-F238E27FC236}">
                <a16:creationId xmlns:a16="http://schemas.microsoft.com/office/drawing/2014/main" id="{A9057FE8-DDAB-4CDF-A66C-DACDD4650D7F}"/>
              </a:ext>
            </a:extLst>
          </p:cNvPr>
          <p:cNvGrpSpPr>
            <a:grpSpLocks/>
          </p:cNvGrpSpPr>
          <p:nvPr/>
        </p:nvGrpSpPr>
        <p:grpSpPr bwMode="auto">
          <a:xfrm>
            <a:off x="1778420" y="2143758"/>
            <a:ext cx="5061347" cy="417910"/>
            <a:chOff x="463" y="1445"/>
            <a:chExt cx="4251" cy="351"/>
          </a:xfrm>
        </p:grpSpPr>
        <p:sp>
          <p:nvSpPr>
            <p:cNvPr id="8315" name="Freeform 144">
              <a:extLst>
                <a:ext uri="{FF2B5EF4-FFF2-40B4-BE49-F238E27FC236}">
                  <a16:creationId xmlns:a16="http://schemas.microsoft.com/office/drawing/2014/main" id="{2787599C-8A6D-45A5-9445-E84166E4657D}"/>
                </a:ext>
              </a:extLst>
            </p:cNvPr>
            <p:cNvSpPr>
              <a:spLocks/>
            </p:cNvSpPr>
            <p:nvPr/>
          </p:nvSpPr>
          <p:spPr bwMode="auto">
            <a:xfrm>
              <a:off x="3648" y="1459"/>
              <a:ext cx="232" cy="40"/>
            </a:xfrm>
            <a:custGeom>
              <a:avLst/>
              <a:gdLst>
                <a:gd name="T0" fmla="*/ 0 w 232"/>
                <a:gd name="T1" fmla="*/ 39 h 40"/>
                <a:gd name="T2" fmla="*/ 26 w 232"/>
                <a:gd name="T3" fmla="*/ 39 h 40"/>
                <a:gd name="T4" fmla="*/ 52 w 232"/>
                <a:gd name="T5" fmla="*/ 19 h 40"/>
                <a:gd name="T6" fmla="*/ 86 w 232"/>
                <a:gd name="T7" fmla="*/ 0 h 40"/>
                <a:gd name="T8" fmla="*/ 111 w 232"/>
                <a:gd name="T9" fmla="*/ 0 h 40"/>
                <a:gd name="T10" fmla="*/ 137 w 232"/>
                <a:gd name="T11" fmla="*/ 0 h 40"/>
                <a:gd name="T12" fmla="*/ 171 w 232"/>
                <a:gd name="T13" fmla="*/ 0 h 40"/>
                <a:gd name="T14" fmla="*/ 197 w 232"/>
                <a:gd name="T15" fmla="*/ 10 h 40"/>
                <a:gd name="T16" fmla="*/ 231 w 232"/>
                <a:gd name="T17" fmla="*/ 1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40"/>
                <a:gd name="T29" fmla="*/ 232 w 232"/>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40">
                  <a:moveTo>
                    <a:pt x="0" y="39"/>
                  </a:moveTo>
                  <a:lnTo>
                    <a:pt x="26" y="39"/>
                  </a:lnTo>
                  <a:lnTo>
                    <a:pt x="52" y="19"/>
                  </a:lnTo>
                  <a:lnTo>
                    <a:pt x="86" y="0"/>
                  </a:lnTo>
                  <a:lnTo>
                    <a:pt x="111" y="0"/>
                  </a:lnTo>
                  <a:lnTo>
                    <a:pt x="137" y="0"/>
                  </a:lnTo>
                  <a:lnTo>
                    <a:pt x="171" y="0"/>
                  </a:lnTo>
                  <a:lnTo>
                    <a:pt x="197" y="10"/>
                  </a:lnTo>
                  <a:lnTo>
                    <a:pt x="231" y="19"/>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16" name="Freeform 145">
              <a:extLst>
                <a:ext uri="{FF2B5EF4-FFF2-40B4-BE49-F238E27FC236}">
                  <a16:creationId xmlns:a16="http://schemas.microsoft.com/office/drawing/2014/main" id="{8AFA0A52-D323-49EE-B2CE-480D2700EAAB}"/>
                </a:ext>
              </a:extLst>
            </p:cNvPr>
            <p:cNvSpPr>
              <a:spLocks/>
            </p:cNvSpPr>
            <p:nvPr/>
          </p:nvSpPr>
          <p:spPr bwMode="auto">
            <a:xfrm>
              <a:off x="4280" y="1459"/>
              <a:ext cx="232" cy="40"/>
            </a:xfrm>
            <a:custGeom>
              <a:avLst/>
              <a:gdLst>
                <a:gd name="T0" fmla="*/ 0 w 232"/>
                <a:gd name="T1" fmla="*/ 39 h 40"/>
                <a:gd name="T2" fmla="*/ 26 w 232"/>
                <a:gd name="T3" fmla="*/ 39 h 40"/>
                <a:gd name="T4" fmla="*/ 52 w 232"/>
                <a:gd name="T5" fmla="*/ 19 h 40"/>
                <a:gd name="T6" fmla="*/ 86 w 232"/>
                <a:gd name="T7" fmla="*/ 0 h 40"/>
                <a:gd name="T8" fmla="*/ 111 w 232"/>
                <a:gd name="T9" fmla="*/ 0 h 40"/>
                <a:gd name="T10" fmla="*/ 137 w 232"/>
                <a:gd name="T11" fmla="*/ 0 h 40"/>
                <a:gd name="T12" fmla="*/ 171 w 232"/>
                <a:gd name="T13" fmla="*/ 0 h 40"/>
                <a:gd name="T14" fmla="*/ 197 w 232"/>
                <a:gd name="T15" fmla="*/ 10 h 40"/>
                <a:gd name="T16" fmla="*/ 231 w 232"/>
                <a:gd name="T17" fmla="*/ 1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40"/>
                <a:gd name="T29" fmla="*/ 232 w 232"/>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40">
                  <a:moveTo>
                    <a:pt x="0" y="39"/>
                  </a:moveTo>
                  <a:lnTo>
                    <a:pt x="26" y="39"/>
                  </a:lnTo>
                  <a:lnTo>
                    <a:pt x="52" y="19"/>
                  </a:lnTo>
                  <a:lnTo>
                    <a:pt x="86" y="0"/>
                  </a:lnTo>
                  <a:lnTo>
                    <a:pt x="111" y="0"/>
                  </a:lnTo>
                  <a:lnTo>
                    <a:pt x="137" y="0"/>
                  </a:lnTo>
                  <a:lnTo>
                    <a:pt x="171" y="0"/>
                  </a:lnTo>
                  <a:lnTo>
                    <a:pt x="197" y="10"/>
                  </a:lnTo>
                  <a:lnTo>
                    <a:pt x="231" y="19"/>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17" name="Line 146">
              <a:extLst>
                <a:ext uri="{FF2B5EF4-FFF2-40B4-BE49-F238E27FC236}">
                  <a16:creationId xmlns:a16="http://schemas.microsoft.com/office/drawing/2014/main" id="{A6BD2998-3FA0-4EFE-B8BF-D35CF73B9EF5}"/>
                </a:ext>
              </a:extLst>
            </p:cNvPr>
            <p:cNvSpPr>
              <a:spLocks noChangeShapeType="1"/>
            </p:cNvSpPr>
            <p:nvPr/>
          </p:nvSpPr>
          <p:spPr bwMode="auto">
            <a:xfrm>
              <a:off x="2432" y="1789"/>
              <a:ext cx="1576" cy="0"/>
            </a:xfrm>
            <a:prstGeom prst="line">
              <a:avLst/>
            </a:prstGeom>
            <a:noFill/>
            <a:ln w="25400">
              <a:solidFill>
                <a:srgbClr val="AD6900"/>
              </a:solidFill>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18" name="Freeform 147">
              <a:extLst>
                <a:ext uri="{FF2B5EF4-FFF2-40B4-BE49-F238E27FC236}">
                  <a16:creationId xmlns:a16="http://schemas.microsoft.com/office/drawing/2014/main" id="{953903EB-90ED-4BF1-8E03-54143F285497}"/>
                </a:ext>
              </a:extLst>
            </p:cNvPr>
            <p:cNvSpPr>
              <a:spLocks/>
            </p:cNvSpPr>
            <p:nvPr/>
          </p:nvSpPr>
          <p:spPr bwMode="auto">
            <a:xfrm>
              <a:off x="2276" y="1459"/>
              <a:ext cx="264" cy="78"/>
            </a:xfrm>
            <a:custGeom>
              <a:avLst/>
              <a:gdLst>
                <a:gd name="T0" fmla="*/ 0 w 264"/>
                <a:gd name="T1" fmla="*/ 77 h 78"/>
                <a:gd name="T2" fmla="*/ 29 w 264"/>
                <a:gd name="T3" fmla="*/ 77 h 78"/>
                <a:gd name="T4" fmla="*/ 59 w 264"/>
                <a:gd name="T5" fmla="*/ 38 h 78"/>
                <a:gd name="T6" fmla="*/ 97 w 264"/>
                <a:gd name="T7" fmla="*/ 0 h 78"/>
                <a:gd name="T8" fmla="*/ 127 w 264"/>
                <a:gd name="T9" fmla="*/ 0 h 78"/>
                <a:gd name="T10" fmla="*/ 156 w 264"/>
                <a:gd name="T11" fmla="*/ 0 h 78"/>
                <a:gd name="T12" fmla="*/ 195 w 264"/>
                <a:gd name="T13" fmla="*/ 0 h 78"/>
                <a:gd name="T14" fmla="*/ 224 w 264"/>
                <a:gd name="T15" fmla="*/ 20 h 78"/>
                <a:gd name="T16" fmla="*/ 263 w 264"/>
                <a:gd name="T17" fmla="*/ 38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78"/>
                <a:gd name="T29" fmla="*/ 264 w 26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78">
                  <a:moveTo>
                    <a:pt x="0" y="77"/>
                  </a:moveTo>
                  <a:lnTo>
                    <a:pt x="29" y="77"/>
                  </a:lnTo>
                  <a:lnTo>
                    <a:pt x="59" y="38"/>
                  </a:lnTo>
                  <a:lnTo>
                    <a:pt x="97" y="0"/>
                  </a:lnTo>
                  <a:lnTo>
                    <a:pt x="127" y="0"/>
                  </a:lnTo>
                  <a:lnTo>
                    <a:pt x="156" y="0"/>
                  </a:lnTo>
                  <a:lnTo>
                    <a:pt x="195" y="0"/>
                  </a:lnTo>
                  <a:lnTo>
                    <a:pt x="224" y="20"/>
                  </a:lnTo>
                  <a:lnTo>
                    <a:pt x="263" y="38"/>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grpSp>
          <p:nvGrpSpPr>
            <p:cNvPr id="8319" name="Group 148">
              <a:extLst>
                <a:ext uri="{FF2B5EF4-FFF2-40B4-BE49-F238E27FC236}">
                  <a16:creationId xmlns:a16="http://schemas.microsoft.com/office/drawing/2014/main" id="{8D3F03FC-85F3-4352-921F-E9126A242033}"/>
                </a:ext>
              </a:extLst>
            </p:cNvPr>
            <p:cNvGrpSpPr>
              <a:grpSpLocks/>
            </p:cNvGrpSpPr>
            <p:nvPr/>
          </p:nvGrpSpPr>
          <p:grpSpPr bwMode="auto">
            <a:xfrm>
              <a:off x="463" y="1445"/>
              <a:ext cx="4251" cy="351"/>
              <a:chOff x="463" y="1445"/>
              <a:chExt cx="4251" cy="351"/>
            </a:xfrm>
          </p:grpSpPr>
          <p:grpSp>
            <p:nvGrpSpPr>
              <p:cNvPr id="8320" name="Group 149">
                <a:extLst>
                  <a:ext uri="{FF2B5EF4-FFF2-40B4-BE49-F238E27FC236}">
                    <a16:creationId xmlns:a16="http://schemas.microsoft.com/office/drawing/2014/main" id="{8FDADD76-4CFF-4E60-8BFF-110D0CF4F353}"/>
                  </a:ext>
                </a:extLst>
              </p:cNvPr>
              <p:cNvGrpSpPr>
                <a:grpSpLocks/>
              </p:cNvGrpSpPr>
              <p:nvPr/>
            </p:nvGrpSpPr>
            <p:grpSpPr bwMode="auto">
              <a:xfrm>
                <a:off x="463" y="1445"/>
                <a:ext cx="2295" cy="351"/>
                <a:chOff x="450" y="1464"/>
                <a:chExt cx="2295" cy="351"/>
              </a:xfrm>
            </p:grpSpPr>
            <p:sp>
              <p:nvSpPr>
                <p:cNvPr id="8323" name="Line 150">
                  <a:extLst>
                    <a:ext uri="{FF2B5EF4-FFF2-40B4-BE49-F238E27FC236}">
                      <a16:creationId xmlns:a16="http://schemas.microsoft.com/office/drawing/2014/main" id="{D543880B-68FF-46AB-BBD2-1540987A68DE}"/>
                    </a:ext>
                  </a:extLst>
                </p:cNvPr>
                <p:cNvSpPr>
                  <a:spLocks noChangeShapeType="1"/>
                </p:cNvSpPr>
                <p:nvPr/>
              </p:nvSpPr>
              <p:spPr bwMode="auto">
                <a:xfrm>
                  <a:off x="450" y="1787"/>
                  <a:ext cx="1578" cy="0"/>
                </a:xfrm>
                <a:prstGeom prst="line">
                  <a:avLst/>
                </a:prstGeom>
                <a:noFill/>
                <a:ln w="25400">
                  <a:solidFill>
                    <a:srgbClr val="AD6900"/>
                  </a:solidFill>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24" name="Line 151">
                  <a:extLst>
                    <a:ext uri="{FF2B5EF4-FFF2-40B4-BE49-F238E27FC236}">
                      <a16:creationId xmlns:a16="http://schemas.microsoft.com/office/drawing/2014/main" id="{AD8AD853-D390-4131-80BE-B24FFF5C317B}"/>
                    </a:ext>
                  </a:extLst>
                </p:cNvPr>
                <p:cNvSpPr>
                  <a:spLocks noChangeShapeType="1"/>
                </p:cNvSpPr>
                <p:nvPr/>
              </p:nvSpPr>
              <p:spPr bwMode="auto">
                <a:xfrm>
                  <a:off x="481" y="1512"/>
                  <a:ext cx="2264" cy="4"/>
                </a:xfrm>
                <a:prstGeom prst="line">
                  <a:avLst/>
                </a:prstGeom>
                <a:noFill/>
                <a:ln w="76200">
                  <a:solidFill>
                    <a:srgbClr val="AD6900"/>
                  </a:solidFill>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25" name="Freeform 152">
                  <a:extLst>
                    <a:ext uri="{FF2B5EF4-FFF2-40B4-BE49-F238E27FC236}">
                      <a16:creationId xmlns:a16="http://schemas.microsoft.com/office/drawing/2014/main" id="{278C40C1-5DF7-472B-B3D6-C7CF2484C79D}"/>
                    </a:ext>
                  </a:extLst>
                </p:cNvPr>
                <p:cNvSpPr>
                  <a:spLocks/>
                </p:cNvSpPr>
                <p:nvPr/>
              </p:nvSpPr>
              <p:spPr bwMode="auto">
                <a:xfrm>
                  <a:off x="484" y="1505"/>
                  <a:ext cx="1137" cy="165"/>
                </a:xfrm>
                <a:custGeom>
                  <a:avLst/>
                  <a:gdLst>
                    <a:gd name="T0" fmla="*/ 0 w 1137"/>
                    <a:gd name="T1" fmla="*/ 0 h 165"/>
                    <a:gd name="T2" fmla="*/ 10 w 1137"/>
                    <a:gd name="T3" fmla="*/ 35 h 165"/>
                    <a:gd name="T4" fmla="*/ 20 w 1137"/>
                    <a:gd name="T5" fmla="*/ 71 h 165"/>
                    <a:gd name="T6" fmla="*/ 30 w 1137"/>
                    <a:gd name="T7" fmla="*/ 106 h 165"/>
                    <a:gd name="T8" fmla="*/ 59 w 1137"/>
                    <a:gd name="T9" fmla="*/ 117 h 165"/>
                    <a:gd name="T10" fmla="*/ 99 w 1137"/>
                    <a:gd name="T11" fmla="*/ 152 h 165"/>
                    <a:gd name="T12" fmla="*/ 137 w 1137"/>
                    <a:gd name="T13" fmla="*/ 164 h 165"/>
                    <a:gd name="T14" fmla="*/ 197 w 1137"/>
                    <a:gd name="T15" fmla="*/ 164 h 165"/>
                    <a:gd name="T16" fmla="*/ 235 w 1137"/>
                    <a:gd name="T17" fmla="*/ 164 h 165"/>
                    <a:gd name="T18" fmla="*/ 265 w 1137"/>
                    <a:gd name="T19" fmla="*/ 152 h 165"/>
                    <a:gd name="T20" fmla="*/ 294 w 1137"/>
                    <a:gd name="T21" fmla="*/ 152 h 165"/>
                    <a:gd name="T22" fmla="*/ 372 w 1137"/>
                    <a:gd name="T23" fmla="*/ 152 h 165"/>
                    <a:gd name="T24" fmla="*/ 412 w 1137"/>
                    <a:gd name="T25" fmla="*/ 152 h 165"/>
                    <a:gd name="T26" fmla="*/ 450 w 1137"/>
                    <a:gd name="T27" fmla="*/ 140 h 165"/>
                    <a:gd name="T28" fmla="*/ 480 w 1137"/>
                    <a:gd name="T29" fmla="*/ 129 h 165"/>
                    <a:gd name="T30" fmla="*/ 510 w 1137"/>
                    <a:gd name="T31" fmla="*/ 117 h 165"/>
                    <a:gd name="T32" fmla="*/ 548 w 1137"/>
                    <a:gd name="T33" fmla="*/ 117 h 165"/>
                    <a:gd name="T34" fmla="*/ 578 w 1137"/>
                    <a:gd name="T35" fmla="*/ 117 h 165"/>
                    <a:gd name="T36" fmla="*/ 607 w 1137"/>
                    <a:gd name="T37" fmla="*/ 117 h 165"/>
                    <a:gd name="T38" fmla="*/ 637 w 1137"/>
                    <a:gd name="T39" fmla="*/ 117 h 165"/>
                    <a:gd name="T40" fmla="*/ 676 w 1137"/>
                    <a:gd name="T41" fmla="*/ 117 h 165"/>
                    <a:gd name="T42" fmla="*/ 705 w 1137"/>
                    <a:gd name="T43" fmla="*/ 106 h 165"/>
                    <a:gd name="T44" fmla="*/ 735 w 1137"/>
                    <a:gd name="T45" fmla="*/ 106 h 165"/>
                    <a:gd name="T46" fmla="*/ 773 w 1137"/>
                    <a:gd name="T47" fmla="*/ 94 h 165"/>
                    <a:gd name="T48" fmla="*/ 803 w 1137"/>
                    <a:gd name="T49" fmla="*/ 94 h 165"/>
                    <a:gd name="T50" fmla="*/ 843 w 1137"/>
                    <a:gd name="T51" fmla="*/ 94 h 165"/>
                    <a:gd name="T52" fmla="*/ 881 w 1137"/>
                    <a:gd name="T53" fmla="*/ 83 h 165"/>
                    <a:gd name="T54" fmla="*/ 911 w 1137"/>
                    <a:gd name="T55" fmla="*/ 83 h 165"/>
                    <a:gd name="T56" fmla="*/ 940 w 1137"/>
                    <a:gd name="T57" fmla="*/ 71 h 165"/>
                    <a:gd name="T58" fmla="*/ 979 w 1137"/>
                    <a:gd name="T59" fmla="*/ 59 h 165"/>
                    <a:gd name="T60" fmla="*/ 1009 w 1137"/>
                    <a:gd name="T61" fmla="*/ 59 h 165"/>
                    <a:gd name="T62" fmla="*/ 1038 w 1137"/>
                    <a:gd name="T63" fmla="*/ 47 h 165"/>
                    <a:gd name="T64" fmla="*/ 1068 w 1137"/>
                    <a:gd name="T65" fmla="*/ 35 h 165"/>
                    <a:gd name="T66" fmla="*/ 1106 w 1137"/>
                    <a:gd name="T67" fmla="*/ 24 h 165"/>
                    <a:gd name="T68" fmla="*/ 1136 w 1137"/>
                    <a:gd name="T69" fmla="*/ 12 h 165"/>
                    <a:gd name="T70" fmla="*/ 1077 w 1137"/>
                    <a:gd name="T71" fmla="*/ 35 h 165"/>
                    <a:gd name="T72" fmla="*/ 1028 w 1137"/>
                    <a:gd name="T73" fmla="*/ 3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7"/>
                    <a:gd name="T112" fmla="*/ 0 h 165"/>
                    <a:gd name="T113" fmla="*/ 1137 w 1137"/>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7" h="165">
                      <a:moveTo>
                        <a:pt x="0" y="0"/>
                      </a:moveTo>
                      <a:lnTo>
                        <a:pt x="10" y="35"/>
                      </a:lnTo>
                      <a:lnTo>
                        <a:pt x="20" y="71"/>
                      </a:lnTo>
                      <a:lnTo>
                        <a:pt x="30" y="106"/>
                      </a:lnTo>
                      <a:lnTo>
                        <a:pt x="59" y="117"/>
                      </a:lnTo>
                      <a:lnTo>
                        <a:pt x="99" y="152"/>
                      </a:lnTo>
                      <a:lnTo>
                        <a:pt x="137" y="164"/>
                      </a:lnTo>
                      <a:lnTo>
                        <a:pt x="197" y="164"/>
                      </a:lnTo>
                      <a:lnTo>
                        <a:pt x="235" y="164"/>
                      </a:lnTo>
                      <a:lnTo>
                        <a:pt x="265" y="152"/>
                      </a:lnTo>
                      <a:lnTo>
                        <a:pt x="294" y="152"/>
                      </a:lnTo>
                      <a:lnTo>
                        <a:pt x="372" y="152"/>
                      </a:lnTo>
                      <a:lnTo>
                        <a:pt x="412" y="152"/>
                      </a:lnTo>
                      <a:lnTo>
                        <a:pt x="450" y="140"/>
                      </a:lnTo>
                      <a:lnTo>
                        <a:pt x="480" y="129"/>
                      </a:lnTo>
                      <a:lnTo>
                        <a:pt x="510" y="117"/>
                      </a:lnTo>
                      <a:lnTo>
                        <a:pt x="548" y="117"/>
                      </a:lnTo>
                      <a:lnTo>
                        <a:pt x="578" y="117"/>
                      </a:lnTo>
                      <a:lnTo>
                        <a:pt x="607" y="117"/>
                      </a:lnTo>
                      <a:lnTo>
                        <a:pt x="637" y="117"/>
                      </a:lnTo>
                      <a:lnTo>
                        <a:pt x="676" y="117"/>
                      </a:lnTo>
                      <a:lnTo>
                        <a:pt x="705" y="106"/>
                      </a:lnTo>
                      <a:lnTo>
                        <a:pt x="735" y="106"/>
                      </a:lnTo>
                      <a:lnTo>
                        <a:pt x="773" y="94"/>
                      </a:lnTo>
                      <a:lnTo>
                        <a:pt x="803" y="94"/>
                      </a:lnTo>
                      <a:lnTo>
                        <a:pt x="843" y="94"/>
                      </a:lnTo>
                      <a:lnTo>
                        <a:pt x="881" y="83"/>
                      </a:lnTo>
                      <a:lnTo>
                        <a:pt x="911" y="83"/>
                      </a:lnTo>
                      <a:lnTo>
                        <a:pt x="940" y="71"/>
                      </a:lnTo>
                      <a:lnTo>
                        <a:pt x="979" y="59"/>
                      </a:lnTo>
                      <a:lnTo>
                        <a:pt x="1009" y="59"/>
                      </a:lnTo>
                      <a:lnTo>
                        <a:pt x="1038" y="47"/>
                      </a:lnTo>
                      <a:lnTo>
                        <a:pt x="1068" y="35"/>
                      </a:lnTo>
                      <a:lnTo>
                        <a:pt x="1106" y="24"/>
                      </a:lnTo>
                      <a:lnTo>
                        <a:pt x="1136" y="12"/>
                      </a:lnTo>
                      <a:lnTo>
                        <a:pt x="1077" y="35"/>
                      </a:lnTo>
                      <a:lnTo>
                        <a:pt x="1028" y="35"/>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26" name="Freeform 153">
                  <a:extLst>
                    <a:ext uri="{FF2B5EF4-FFF2-40B4-BE49-F238E27FC236}">
                      <a16:creationId xmlns:a16="http://schemas.microsoft.com/office/drawing/2014/main" id="{06BE5A20-B77A-44D9-9387-B14CD3044AF7}"/>
                    </a:ext>
                  </a:extLst>
                </p:cNvPr>
                <p:cNvSpPr>
                  <a:spLocks/>
                </p:cNvSpPr>
                <p:nvPr/>
              </p:nvSpPr>
              <p:spPr bwMode="auto">
                <a:xfrm>
                  <a:off x="548" y="1471"/>
                  <a:ext cx="185" cy="30"/>
                </a:xfrm>
                <a:custGeom>
                  <a:avLst/>
                  <a:gdLst>
                    <a:gd name="T0" fmla="*/ 0 w 185"/>
                    <a:gd name="T1" fmla="*/ 22 h 30"/>
                    <a:gd name="T2" fmla="*/ 6 w 185"/>
                    <a:gd name="T3" fmla="*/ 22 h 30"/>
                    <a:gd name="T4" fmla="*/ 13 w 185"/>
                    <a:gd name="T5" fmla="*/ 24 h 30"/>
                    <a:gd name="T6" fmla="*/ 21 w 185"/>
                    <a:gd name="T7" fmla="*/ 24 h 30"/>
                    <a:gd name="T8" fmla="*/ 28 w 185"/>
                    <a:gd name="T9" fmla="*/ 24 h 30"/>
                    <a:gd name="T10" fmla="*/ 34 w 185"/>
                    <a:gd name="T11" fmla="*/ 24 h 30"/>
                    <a:gd name="T12" fmla="*/ 40 w 185"/>
                    <a:gd name="T13" fmla="*/ 24 h 30"/>
                    <a:gd name="T14" fmla="*/ 46 w 185"/>
                    <a:gd name="T15" fmla="*/ 19 h 30"/>
                    <a:gd name="T16" fmla="*/ 54 w 185"/>
                    <a:gd name="T17" fmla="*/ 17 h 30"/>
                    <a:gd name="T18" fmla="*/ 60 w 185"/>
                    <a:gd name="T19" fmla="*/ 12 h 30"/>
                    <a:gd name="T20" fmla="*/ 66 w 185"/>
                    <a:gd name="T21" fmla="*/ 7 h 30"/>
                    <a:gd name="T22" fmla="*/ 72 w 185"/>
                    <a:gd name="T23" fmla="*/ 5 h 30"/>
                    <a:gd name="T24" fmla="*/ 79 w 185"/>
                    <a:gd name="T25" fmla="*/ 5 h 30"/>
                    <a:gd name="T26" fmla="*/ 86 w 185"/>
                    <a:gd name="T27" fmla="*/ 5 h 30"/>
                    <a:gd name="T28" fmla="*/ 92 w 185"/>
                    <a:gd name="T29" fmla="*/ 2 h 30"/>
                    <a:gd name="T30" fmla="*/ 98 w 185"/>
                    <a:gd name="T31" fmla="*/ 2 h 30"/>
                    <a:gd name="T32" fmla="*/ 105 w 185"/>
                    <a:gd name="T33" fmla="*/ 2 h 30"/>
                    <a:gd name="T34" fmla="*/ 111 w 185"/>
                    <a:gd name="T35" fmla="*/ 2 h 30"/>
                    <a:gd name="T36" fmla="*/ 120 w 185"/>
                    <a:gd name="T37" fmla="*/ 2 h 30"/>
                    <a:gd name="T38" fmla="*/ 126 w 185"/>
                    <a:gd name="T39" fmla="*/ 2 h 30"/>
                    <a:gd name="T40" fmla="*/ 135 w 185"/>
                    <a:gd name="T41" fmla="*/ 0 h 30"/>
                    <a:gd name="T42" fmla="*/ 141 w 185"/>
                    <a:gd name="T43" fmla="*/ 0 h 30"/>
                    <a:gd name="T44" fmla="*/ 147 w 185"/>
                    <a:gd name="T45" fmla="*/ 0 h 30"/>
                    <a:gd name="T46" fmla="*/ 154 w 185"/>
                    <a:gd name="T47" fmla="*/ 0 h 30"/>
                    <a:gd name="T48" fmla="*/ 161 w 185"/>
                    <a:gd name="T49" fmla="*/ 5 h 30"/>
                    <a:gd name="T50" fmla="*/ 167 w 185"/>
                    <a:gd name="T51" fmla="*/ 12 h 30"/>
                    <a:gd name="T52" fmla="*/ 171 w 185"/>
                    <a:gd name="T53" fmla="*/ 19 h 30"/>
                    <a:gd name="T54" fmla="*/ 175 w 185"/>
                    <a:gd name="T55" fmla="*/ 26 h 30"/>
                    <a:gd name="T56" fmla="*/ 184 w 185"/>
                    <a:gd name="T57" fmla="*/ 29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
                    <a:gd name="T88" fmla="*/ 0 h 30"/>
                    <a:gd name="T89" fmla="*/ 185 w 185"/>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 h="30">
                      <a:moveTo>
                        <a:pt x="0" y="22"/>
                      </a:moveTo>
                      <a:lnTo>
                        <a:pt x="6" y="22"/>
                      </a:lnTo>
                      <a:lnTo>
                        <a:pt x="13" y="24"/>
                      </a:lnTo>
                      <a:lnTo>
                        <a:pt x="21" y="24"/>
                      </a:lnTo>
                      <a:lnTo>
                        <a:pt x="28" y="24"/>
                      </a:lnTo>
                      <a:lnTo>
                        <a:pt x="34" y="24"/>
                      </a:lnTo>
                      <a:lnTo>
                        <a:pt x="40" y="24"/>
                      </a:lnTo>
                      <a:lnTo>
                        <a:pt x="46" y="19"/>
                      </a:lnTo>
                      <a:lnTo>
                        <a:pt x="54" y="17"/>
                      </a:lnTo>
                      <a:lnTo>
                        <a:pt x="60" y="12"/>
                      </a:lnTo>
                      <a:lnTo>
                        <a:pt x="66" y="7"/>
                      </a:lnTo>
                      <a:lnTo>
                        <a:pt x="72" y="5"/>
                      </a:lnTo>
                      <a:lnTo>
                        <a:pt x="79" y="5"/>
                      </a:lnTo>
                      <a:lnTo>
                        <a:pt x="86" y="5"/>
                      </a:lnTo>
                      <a:lnTo>
                        <a:pt x="92" y="2"/>
                      </a:lnTo>
                      <a:lnTo>
                        <a:pt x="98" y="2"/>
                      </a:lnTo>
                      <a:lnTo>
                        <a:pt x="105" y="2"/>
                      </a:lnTo>
                      <a:lnTo>
                        <a:pt x="111" y="2"/>
                      </a:lnTo>
                      <a:lnTo>
                        <a:pt x="120" y="2"/>
                      </a:lnTo>
                      <a:lnTo>
                        <a:pt x="126" y="2"/>
                      </a:lnTo>
                      <a:lnTo>
                        <a:pt x="135" y="0"/>
                      </a:lnTo>
                      <a:lnTo>
                        <a:pt x="141" y="0"/>
                      </a:lnTo>
                      <a:lnTo>
                        <a:pt x="147" y="0"/>
                      </a:lnTo>
                      <a:lnTo>
                        <a:pt x="154" y="0"/>
                      </a:lnTo>
                      <a:lnTo>
                        <a:pt x="161" y="5"/>
                      </a:lnTo>
                      <a:lnTo>
                        <a:pt x="167" y="12"/>
                      </a:lnTo>
                      <a:lnTo>
                        <a:pt x="171" y="19"/>
                      </a:lnTo>
                      <a:lnTo>
                        <a:pt x="175" y="26"/>
                      </a:lnTo>
                      <a:lnTo>
                        <a:pt x="184" y="29"/>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27" name="Freeform 154">
                  <a:extLst>
                    <a:ext uri="{FF2B5EF4-FFF2-40B4-BE49-F238E27FC236}">
                      <a16:creationId xmlns:a16="http://schemas.microsoft.com/office/drawing/2014/main" id="{B95F32B9-85B4-453C-A808-0CC8E6B195DB}"/>
                    </a:ext>
                  </a:extLst>
                </p:cNvPr>
                <p:cNvSpPr>
                  <a:spLocks/>
                </p:cNvSpPr>
                <p:nvPr/>
              </p:nvSpPr>
              <p:spPr bwMode="auto">
                <a:xfrm>
                  <a:off x="1124" y="1464"/>
                  <a:ext cx="185" cy="37"/>
                </a:xfrm>
                <a:custGeom>
                  <a:avLst/>
                  <a:gdLst>
                    <a:gd name="T0" fmla="*/ 0 w 185"/>
                    <a:gd name="T1" fmla="*/ 27 h 37"/>
                    <a:gd name="T2" fmla="*/ 6 w 185"/>
                    <a:gd name="T3" fmla="*/ 27 h 37"/>
                    <a:gd name="T4" fmla="*/ 13 w 185"/>
                    <a:gd name="T5" fmla="*/ 30 h 37"/>
                    <a:gd name="T6" fmla="*/ 21 w 185"/>
                    <a:gd name="T7" fmla="*/ 30 h 37"/>
                    <a:gd name="T8" fmla="*/ 28 w 185"/>
                    <a:gd name="T9" fmla="*/ 30 h 37"/>
                    <a:gd name="T10" fmla="*/ 34 w 185"/>
                    <a:gd name="T11" fmla="*/ 30 h 37"/>
                    <a:gd name="T12" fmla="*/ 40 w 185"/>
                    <a:gd name="T13" fmla="*/ 30 h 37"/>
                    <a:gd name="T14" fmla="*/ 46 w 185"/>
                    <a:gd name="T15" fmla="*/ 24 h 37"/>
                    <a:gd name="T16" fmla="*/ 54 w 185"/>
                    <a:gd name="T17" fmla="*/ 21 h 37"/>
                    <a:gd name="T18" fmla="*/ 60 w 185"/>
                    <a:gd name="T19" fmla="*/ 15 h 37"/>
                    <a:gd name="T20" fmla="*/ 66 w 185"/>
                    <a:gd name="T21" fmla="*/ 9 h 37"/>
                    <a:gd name="T22" fmla="*/ 72 w 185"/>
                    <a:gd name="T23" fmla="*/ 6 h 37"/>
                    <a:gd name="T24" fmla="*/ 79 w 185"/>
                    <a:gd name="T25" fmla="*/ 6 h 37"/>
                    <a:gd name="T26" fmla="*/ 86 w 185"/>
                    <a:gd name="T27" fmla="*/ 6 h 37"/>
                    <a:gd name="T28" fmla="*/ 92 w 185"/>
                    <a:gd name="T29" fmla="*/ 2 h 37"/>
                    <a:gd name="T30" fmla="*/ 98 w 185"/>
                    <a:gd name="T31" fmla="*/ 2 h 37"/>
                    <a:gd name="T32" fmla="*/ 105 w 185"/>
                    <a:gd name="T33" fmla="*/ 2 h 37"/>
                    <a:gd name="T34" fmla="*/ 111 w 185"/>
                    <a:gd name="T35" fmla="*/ 2 h 37"/>
                    <a:gd name="T36" fmla="*/ 120 w 185"/>
                    <a:gd name="T37" fmla="*/ 2 h 37"/>
                    <a:gd name="T38" fmla="*/ 126 w 185"/>
                    <a:gd name="T39" fmla="*/ 2 h 37"/>
                    <a:gd name="T40" fmla="*/ 135 w 185"/>
                    <a:gd name="T41" fmla="*/ 0 h 37"/>
                    <a:gd name="T42" fmla="*/ 141 w 185"/>
                    <a:gd name="T43" fmla="*/ 0 h 37"/>
                    <a:gd name="T44" fmla="*/ 147 w 185"/>
                    <a:gd name="T45" fmla="*/ 0 h 37"/>
                    <a:gd name="T46" fmla="*/ 154 w 185"/>
                    <a:gd name="T47" fmla="*/ 0 h 37"/>
                    <a:gd name="T48" fmla="*/ 161 w 185"/>
                    <a:gd name="T49" fmla="*/ 6 h 37"/>
                    <a:gd name="T50" fmla="*/ 167 w 185"/>
                    <a:gd name="T51" fmla="*/ 15 h 37"/>
                    <a:gd name="T52" fmla="*/ 171 w 185"/>
                    <a:gd name="T53" fmla="*/ 24 h 37"/>
                    <a:gd name="T54" fmla="*/ 175 w 185"/>
                    <a:gd name="T55" fmla="*/ 32 h 37"/>
                    <a:gd name="T56" fmla="*/ 184 w 185"/>
                    <a:gd name="T57" fmla="*/ 36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
                    <a:gd name="T88" fmla="*/ 0 h 37"/>
                    <a:gd name="T89" fmla="*/ 185 w 185"/>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 h="37">
                      <a:moveTo>
                        <a:pt x="0" y="27"/>
                      </a:moveTo>
                      <a:lnTo>
                        <a:pt x="6" y="27"/>
                      </a:lnTo>
                      <a:lnTo>
                        <a:pt x="13" y="30"/>
                      </a:lnTo>
                      <a:lnTo>
                        <a:pt x="21" y="30"/>
                      </a:lnTo>
                      <a:lnTo>
                        <a:pt x="28" y="30"/>
                      </a:lnTo>
                      <a:lnTo>
                        <a:pt x="34" y="30"/>
                      </a:lnTo>
                      <a:lnTo>
                        <a:pt x="40" y="30"/>
                      </a:lnTo>
                      <a:lnTo>
                        <a:pt x="46" y="24"/>
                      </a:lnTo>
                      <a:lnTo>
                        <a:pt x="54" y="21"/>
                      </a:lnTo>
                      <a:lnTo>
                        <a:pt x="60" y="15"/>
                      </a:lnTo>
                      <a:lnTo>
                        <a:pt x="66" y="9"/>
                      </a:lnTo>
                      <a:lnTo>
                        <a:pt x="72" y="6"/>
                      </a:lnTo>
                      <a:lnTo>
                        <a:pt x="79" y="6"/>
                      </a:lnTo>
                      <a:lnTo>
                        <a:pt x="86" y="6"/>
                      </a:lnTo>
                      <a:lnTo>
                        <a:pt x="92" y="2"/>
                      </a:lnTo>
                      <a:lnTo>
                        <a:pt x="98" y="2"/>
                      </a:lnTo>
                      <a:lnTo>
                        <a:pt x="105" y="2"/>
                      </a:lnTo>
                      <a:lnTo>
                        <a:pt x="111" y="2"/>
                      </a:lnTo>
                      <a:lnTo>
                        <a:pt x="120" y="2"/>
                      </a:lnTo>
                      <a:lnTo>
                        <a:pt x="126" y="2"/>
                      </a:lnTo>
                      <a:lnTo>
                        <a:pt x="135" y="0"/>
                      </a:lnTo>
                      <a:lnTo>
                        <a:pt x="141" y="0"/>
                      </a:lnTo>
                      <a:lnTo>
                        <a:pt x="147" y="0"/>
                      </a:lnTo>
                      <a:lnTo>
                        <a:pt x="154" y="0"/>
                      </a:lnTo>
                      <a:lnTo>
                        <a:pt x="161" y="6"/>
                      </a:lnTo>
                      <a:lnTo>
                        <a:pt x="167" y="15"/>
                      </a:lnTo>
                      <a:lnTo>
                        <a:pt x="171" y="24"/>
                      </a:lnTo>
                      <a:lnTo>
                        <a:pt x="175" y="32"/>
                      </a:lnTo>
                      <a:lnTo>
                        <a:pt x="184" y="36"/>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28" name="Freeform 155">
                  <a:extLst>
                    <a:ext uri="{FF2B5EF4-FFF2-40B4-BE49-F238E27FC236}">
                      <a16:creationId xmlns:a16="http://schemas.microsoft.com/office/drawing/2014/main" id="{F937E5A9-1181-470F-B546-49827114EF4B}"/>
                    </a:ext>
                  </a:extLst>
                </p:cNvPr>
                <p:cNvSpPr>
                  <a:spLocks/>
                </p:cNvSpPr>
                <p:nvPr/>
              </p:nvSpPr>
              <p:spPr bwMode="auto">
                <a:xfrm>
                  <a:off x="1011" y="1778"/>
                  <a:ext cx="183" cy="37"/>
                </a:xfrm>
                <a:custGeom>
                  <a:avLst/>
                  <a:gdLst>
                    <a:gd name="T0" fmla="*/ 182 w 183"/>
                    <a:gd name="T1" fmla="*/ 9 h 37"/>
                    <a:gd name="T2" fmla="*/ 176 w 183"/>
                    <a:gd name="T3" fmla="*/ 9 h 37"/>
                    <a:gd name="T4" fmla="*/ 170 w 183"/>
                    <a:gd name="T5" fmla="*/ 6 h 37"/>
                    <a:gd name="T6" fmla="*/ 161 w 183"/>
                    <a:gd name="T7" fmla="*/ 6 h 37"/>
                    <a:gd name="T8" fmla="*/ 155 w 183"/>
                    <a:gd name="T9" fmla="*/ 6 h 37"/>
                    <a:gd name="T10" fmla="*/ 148 w 183"/>
                    <a:gd name="T11" fmla="*/ 6 h 37"/>
                    <a:gd name="T12" fmla="*/ 142 w 183"/>
                    <a:gd name="T13" fmla="*/ 6 h 37"/>
                    <a:gd name="T14" fmla="*/ 136 w 183"/>
                    <a:gd name="T15" fmla="*/ 12 h 37"/>
                    <a:gd name="T16" fmla="*/ 129 w 183"/>
                    <a:gd name="T17" fmla="*/ 15 h 37"/>
                    <a:gd name="T18" fmla="*/ 123 w 183"/>
                    <a:gd name="T19" fmla="*/ 21 h 37"/>
                    <a:gd name="T20" fmla="*/ 117 w 183"/>
                    <a:gd name="T21" fmla="*/ 27 h 37"/>
                    <a:gd name="T22" fmla="*/ 110 w 183"/>
                    <a:gd name="T23" fmla="*/ 30 h 37"/>
                    <a:gd name="T24" fmla="*/ 104 w 183"/>
                    <a:gd name="T25" fmla="*/ 30 h 37"/>
                    <a:gd name="T26" fmla="*/ 97 w 183"/>
                    <a:gd name="T27" fmla="*/ 30 h 37"/>
                    <a:gd name="T28" fmla="*/ 91 w 183"/>
                    <a:gd name="T29" fmla="*/ 34 h 37"/>
                    <a:gd name="T30" fmla="*/ 85 w 183"/>
                    <a:gd name="T31" fmla="*/ 34 h 37"/>
                    <a:gd name="T32" fmla="*/ 79 w 183"/>
                    <a:gd name="T33" fmla="*/ 34 h 37"/>
                    <a:gd name="T34" fmla="*/ 72 w 183"/>
                    <a:gd name="T35" fmla="*/ 34 h 37"/>
                    <a:gd name="T36" fmla="*/ 64 w 183"/>
                    <a:gd name="T37" fmla="*/ 34 h 37"/>
                    <a:gd name="T38" fmla="*/ 57 w 183"/>
                    <a:gd name="T39" fmla="*/ 34 h 37"/>
                    <a:gd name="T40" fmla="*/ 49 w 183"/>
                    <a:gd name="T41" fmla="*/ 36 h 37"/>
                    <a:gd name="T42" fmla="*/ 42 w 183"/>
                    <a:gd name="T43" fmla="*/ 36 h 37"/>
                    <a:gd name="T44" fmla="*/ 36 w 183"/>
                    <a:gd name="T45" fmla="*/ 36 h 37"/>
                    <a:gd name="T46" fmla="*/ 30 w 183"/>
                    <a:gd name="T47" fmla="*/ 36 h 37"/>
                    <a:gd name="T48" fmla="*/ 23 w 183"/>
                    <a:gd name="T49" fmla="*/ 30 h 37"/>
                    <a:gd name="T50" fmla="*/ 17 w 183"/>
                    <a:gd name="T51" fmla="*/ 21 h 37"/>
                    <a:gd name="T52" fmla="*/ 12 w 183"/>
                    <a:gd name="T53" fmla="*/ 12 h 37"/>
                    <a:gd name="T54" fmla="*/ 9 w 183"/>
                    <a:gd name="T55" fmla="*/ 4 h 37"/>
                    <a:gd name="T56" fmla="*/ 0 w 183"/>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3"/>
                    <a:gd name="T88" fmla="*/ 0 h 37"/>
                    <a:gd name="T89" fmla="*/ 183 w 183"/>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3" h="37">
                      <a:moveTo>
                        <a:pt x="182" y="9"/>
                      </a:moveTo>
                      <a:lnTo>
                        <a:pt x="176" y="9"/>
                      </a:lnTo>
                      <a:lnTo>
                        <a:pt x="170" y="6"/>
                      </a:lnTo>
                      <a:lnTo>
                        <a:pt x="161" y="6"/>
                      </a:lnTo>
                      <a:lnTo>
                        <a:pt x="155" y="6"/>
                      </a:lnTo>
                      <a:lnTo>
                        <a:pt x="148" y="6"/>
                      </a:lnTo>
                      <a:lnTo>
                        <a:pt x="142" y="6"/>
                      </a:lnTo>
                      <a:lnTo>
                        <a:pt x="136" y="12"/>
                      </a:lnTo>
                      <a:lnTo>
                        <a:pt x="129" y="15"/>
                      </a:lnTo>
                      <a:lnTo>
                        <a:pt x="123" y="21"/>
                      </a:lnTo>
                      <a:lnTo>
                        <a:pt x="117" y="27"/>
                      </a:lnTo>
                      <a:lnTo>
                        <a:pt x="110" y="30"/>
                      </a:lnTo>
                      <a:lnTo>
                        <a:pt x="104" y="30"/>
                      </a:lnTo>
                      <a:lnTo>
                        <a:pt x="97" y="30"/>
                      </a:lnTo>
                      <a:lnTo>
                        <a:pt x="91" y="34"/>
                      </a:lnTo>
                      <a:lnTo>
                        <a:pt x="85" y="34"/>
                      </a:lnTo>
                      <a:lnTo>
                        <a:pt x="79" y="34"/>
                      </a:lnTo>
                      <a:lnTo>
                        <a:pt x="72" y="34"/>
                      </a:lnTo>
                      <a:lnTo>
                        <a:pt x="64" y="34"/>
                      </a:lnTo>
                      <a:lnTo>
                        <a:pt x="57" y="34"/>
                      </a:lnTo>
                      <a:lnTo>
                        <a:pt x="49" y="36"/>
                      </a:lnTo>
                      <a:lnTo>
                        <a:pt x="42" y="36"/>
                      </a:lnTo>
                      <a:lnTo>
                        <a:pt x="36" y="36"/>
                      </a:lnTo>
                      <a:lnTo>
                        <a:pt x="30" y="36"/>
                      </a:lnTo>
                      <a:lnTo>
                        <a:pt x="23" y="30"/>
                      </a:lnTo>
                      <a:lnTo>
                        <a:pt x="17" y="21"/>
                      </a:lnTo>
                      <a:lnTo>
                        <a:pt x="12" y="12"/>
                      </a:lnTo>
                      <a:lnTo>
                        <a:pt x="9" y="4"/>
                      </a:lnTo>
                      <a:lnTo>
                        <a:pt x="0" y="0"/>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grpSp>
          <p:sp>
            <p:nvSpPr>
              <p:cNvPr id="8321" name="Freeform 156">
                <a:extLst>
                  <a:ext uri="{FF2B5EF4-FFF2-40B4-BE49-F238E27FC236}">
                    <a16:creationId xmlns:a16="http://schemas.microsoft.com/office/drawing/2014/main" id="{0AA04673-1A5E-4FC2-880D-3862E8E97AFC}"/>
                  </a:ext>
                </a:extLst>
              </p:cNvPr>
              <p:cNvSpPr>
                <a:spLocks/>
              </p:cNvSpPr>
              <p:nvPr/>
            </p:nvSpPr>
            <p:spPr bwMode="auto">
              <a:xfrm>
                <a:off x="3579" y="1478"/>
                <a:ext cx="1135" cy="126"/>
              </a:xfrm>
              <a:custGeom>
                <a:avLst/>
                <a:gdLst>
                  <a:gd name="T0" fmla="*/ 1134 w 1135"/>
                  <a:gd name="T1" fmla="*/ 0 h 126"/>
                  <a:gd name="T2" fmla="*/ 1108 w 1135"/>
                  <a:gd name="T3" fmla="*/ 35 h 126"/>
                  <a:gd name="T4" fmla="*/ 1075 w 1135"/>
                  <a:gd name="T5" fmla="*/ 35 h 126"/>
                  <a:gd name="T6" fmla="*/ 1049 w 1135"/>
                  <a:gd name="T7" fmla="*/ 35 h 126"/>
                  <a:gd name="T8" fmla="*/ 1014 w 1135"/>
                  <a:gd name="T9" fmla="*/ 35 h 126"/>
                  <a:gd name="T10" fmla="*/ 980 w 1135"/>
                  <a:gd name="T11" fmla="*/ 35 h 126"/>
                  <a:gd name="T12" fmla="*/ 955 w 1135"/>
                  <a:gd name="T13" fmla="*/ 35 h 126"/>
                  <a:gd name="T14" fmla="*/ 921 w 1135"/>
                  <a:gd name="T15" fmla="*/ 35 h 126"/>
                  <a:gd name="T16" fmla="*/ 886 w 1135"/>
                  <a:gd name="T17" fmla="*/ 35 h 126"/>
                  <a:gd name="T18" fmla="*/ 852 w 1135"/>
                  <a:gd name="T19" fmla="*/ 35 h 126"/>
                  <a:gd name="T20" fmla="*/ 793 w 1135"/>
                  <a:gd name="T21" fmla="*/ 35 h 126"/>
                  <a:gd name="T22" fmla="*/ 767 w 1135"/>
                  <a:gd name="T23" fmla="*/ 35 h 126"/>
                  <a:gd name="T24" fmla="*/ 734 w 1135"/>
                  <a:gd name="T25" fmla="*/ 54 h 126"/>
                  <a:gd name="T26" fmla="*/ 699 w 1135"/>
                  <a:gd name="T27" fmla="*/ 54 h 126"/>
                  <a:gd name="T28" fmla="*/ 673 w 1135"/>
                  <a:gd name="T29" fmla="*/ 54 h 126"/>
                  <a:gd name="T30" fmla="*/ 639 w 1135"/>
                  <a:gd name="T31" fmla="*/ 54 h 126"/>
                  <a:gd name="T32" fmla="*/ 571 w 1135"/>
                  <a:gd name="T33" fmla="*/ 71 h 126"/>
                  <a:gd name="T34" fmla="*/ 545 w 1135"/>
                  <a:gd name="T35" fmla="*/ 71 h 126"/>
                  <a:gd name="T36" fmla="*/ 511 w 1135"/>
                  <a:gd name="T37" fmla="*/ 71 h 126"/>
                  <a:gd name="T38" fmla="*/ 486 w 1135"/>
                  <a:gd name="T39" fmla="*/ 90 h 126"/>
                  <a:gd name="T40" fmla="*/ 452 w 1135"/>
                  <a:gd name="T41" fmla="*/ 90 h 126"/>
                  <a:gd name="T42" fmla="*/ 426 w 1135"/>
                  <a:gd name="T43" fmla="*/ 90 h 126"/>
                  <a:gd name="T44" fmla="*/ 400 w 1135"/>
                  <a:gd name="T45" fmla="*/ 90 h 126"/>
                  <a:gd name="T46" fmla="*/ 332 w 1135"/>
                  <a:gd name="T47" fmla="*/ 106 h 126"/>
                  <a:gd name="T48" fmla="*/ 298 w 1135"/>
                  <a:gd name="T49" fmla="*/ 106 h 126"/>
                  <a:gd name="T50" fmla="*/ 265 w 1135"/>
                  <a:gd name="T51" fmla="*/ 125 h 126"/>
                  <a:gd name="T52" fmla="*/ 239 w 1135"/>
                  <a:gd name="T53" fmla="*/ 125 h 126"/>
                  <a:gd name="T54" fmla="*/ 213 w 1135"/>
                  <a:gd name="T55" fmla="*/ 125 h 126"/>
                  <a:gd name="T56" fmla="*/ 187 w 1135"/>
                  <a:gd name="T57" fmla="*/ 106 h 126"/>
                  <a:gd name="T58" fmla="*/ 137 w 1135"/>
                  <a:gd name="T59" fmla="*/ 90 h 126"/>
                  <a:gd name="T60" fmla="*/ 111 w 1135"/>
                  <a:gd name="T61" fmla="*/ 71 h 126"/>
                  <a:gd name="T62" fmla="*/ 85 w 1135"/>
                  <a:gd name="T63" fmla="*/ 54 h 126"/>
                  <a:gd name="T64" fmla="*/ 59 w 1135"/>
                  <a:gd name="T65" fmla="*/ 35 h 126"/>
                  <a:gd name="T66" fmla="*/ 34 w 1135"/>
                  <a:gd name="T67" fmla="*/ 17 h 126"/>
                  <a:gd name="T68" fmla="*/ 0 w 1135"/>
                  <a:gd name="T69" fmla="*/ 0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5"/>
                  <a:gd name="T106" fmla="*/ 0 h 126"/>
                  <a:gd name="T107" fmla="*/ 1135 w 1135"/>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5" h="126">
                    <a:moveTo>
                      <a:pt x="1134" y="0"/>
                    </a:moveTo>
                    <a:lnTo>
                      <a:pt x="1108" y="35"/>
                    </a:lnTo>
                    <a:lnTo>
                      <a:pt x="1075" y="35"/>
                    </a:lnTo>
                    <a:lnTo>
                      <a:pt x="1049" y="35"/>
                    </a:lnTo>
                    <a:lnTo>
                      <a:pt x="1014" y="35"/>
                    </a:lnTo>
                    <a:lnTo>
                      <a:pt x="980" y="35"/>
                    </a:lnTo>
                    <a:lnTo>
                      <a:pt x="955" y="35"/>
                    </a:lnTo>
                    <a:lnTo>
                      <a:pt x="921" y="35"/>
                    </a:lnTo>
                    <a:lnTo>
                      <a:pt x="886" y="35"/>
                    </a:lnTo>
                    <a:lnTo>
                      <a:pt x="852" y="35"/>
                    </a:lnTo>
                    <a:lnTo>
                      <a:pt x="793" y="35"/>
                    </a:lnTo>
                    <a:lnTo>
                      <a:pt x="767" y="35"/>
                    </a:lnTo>
                    <a:lnTo>
                      <a:pt x="734" y="54"/>
                    </a:lnTo>
                    <a:lnTo>
                      <a:pt x="699" y="54"/>
                    </a:lnTo>
                    <a:lnTo>
                      <a:pt x="673" y="54"/>
                    </a:lnTo>
                    <a:lnTo>
                      <a:pt x="639" y="54"/>
                    </a:lnTo>
                    <a:lnTo>
                      <a:pt x="571" y="71"/>
                    </a:lnTo>
                    <a:lnTo>
                      <a:pt x="545" y="71"/>
                    </a:lnTo>
                    <a:lnTo>
                      <a:pt x="511" y="71"/>
                    </a:lnTo>
                    <a:lnTo>
                      <a:pt x="486" y="90"/>
                    </a:lnTo>
                    <a:lnTo>
                      <a:pt x="452" y="90"/>
                    </a:lnTo>
                    <a:lnTo>
                      <a:pt x="426" y="90"/>
                    </a:lnTo>
                    <a:lnTo>
                      <a:pt x="400" y="90"/>
                    </a:lnTo>
                    <a:lnTo>
                      <a:pt x="332" y="106"/>
                    </a:lnTo>
                    <a:lnTo>
                      <a:pt x="298" y="106"/>
                    </a:lnTo>
                    <a:lnTo>
                      <a:pt x="265" y="125"/>
                    </a:lnTo>
                    <a:lnTo>
                      <a:pt x="239" y="125"/>
                    </a:lnTo>
                    <a:lnTo>
                      <a:pt x="213" y="125"/>
                    </a:lnTo>
                    <a:lnTo>
                      <a:pt x="187" y="106"/>
                    </a:lnTo>
                    <a:lnTo>
                      <a:pt x="137" y="90"/>
                    </a:lnTo>
                    <a:lnTo>
                      <a:pt x="111" y="71"/>
                    </a:lnTo>
                    <a:lnTo>
                      <a:pt x="85" y="54"/>
                    </a:lnTo>
                    <a:lnTo>
                      <a:pt x="59" y="35"/>
                    </a:lnTo>
                    <a:lnTo>
                      <a:pt x="34" y="17"/>
                    </a:lnTo>
                    <a:lnTo>
                      <a:pt x="0" y="0"/>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sp>
            <p:nvSpPr>
              <p:cNvPr id="8322" name="Freeform 157">
                <a:extLst>
                  <a:ext uri="{FF2B5EF4-FFF2-40B4-BE49-F238E27FC236}">
                    <a16:creationId xmlns:a16="http://schemas.microsoft.com/office/drawing/2014/main" id="{10186671-2606-453E-88AB-D80600B20DB6}"/>
                  </a:ext>
                </a:extLst>
              </p:cNvPr>
              <p:cNvSpPr>
                <a:spLocks/>
              </p:cNvSpPr>
              <p:nvPr/>
            </p:nvSpPr>
            <p:spPr bwMode="auto">
              <a:xfrm>
                <a:off x="2769" y="1728"/>
                <a:ext cx="1136" cy="68"/>
              </a:xfrm>
              <a:custGeom>
                <a:avLst/>
                <a:gdLst>
                  <a:gd name="T0" fmla="*/ 0 w 1136"/>
                  <a:gd name="T1" fmla="*/ 67 h 68"/>
                  <a:gd name="T2" fmla="*/ 26 w 1136"/>
                  <a:gd name="T3" fmla="*/ 48 h 68"/>
                  <a:gd name="T4" fmla="*/ 60 w 1136"/>
                  <a:gd name="T5" fmla="*/ 48 h 68"/>
                  <a:gd name="T6" fmla="*/ 85 w 1136"/>
                  <a:gd name="T7" fmla="*/ 48 h 68"/>
                  <a:gd name="T8" fmla="*/ 120 w 1136"/>
                  <a:gd name="T9" fmla="*/ 48 h 68"/>
                  <a:gd name="T10" fmla="*/ 154 w 1136"/>
                  <a:gd name="T11" fmla="*/ 48 h 68"/>
                  <a:gd name="T12" fmla="*/ 180 w 1136"/>
                  <a:gd name="T13" fmla="*/ 48 h 68"/>
                  <a:gd name="T14" fmla="*/ 213 w 1136"/>
                  <a:gd name="T15" fmla="*/ 48 h 68"/>
                  <a:gd name="T16" fmla="*/ 248 w 1136"/>
                  <a:gd name="T17" fmla="*/ 48 h 68"/>
                  <a:gd name="T18" fmla="*/ 282 w 1136"/>
                  <a:gd name="T19" fmla="*/ 48 h 68"/>
                  <a:gd name="T20" fmla="*/ 341 w 1136"/>
                  <a:gd name="T21" fmla="*/ 48 h 68"/>
                  <a:gd name="T22" fmla="*/ 367 w 1136"/>
                  <a:gd name="T23" fmla="*/ 48 h 68"/>
                  <a:gd name="T24" fmla="*/ 401 w 1136"/>
                  <a:gd name="T25" fmla="*/ 38 h 68"/>
                  <a:gd name="T26" fmla="*/ 436 w 1136"/>
                  <a:gd name="T27" fmla="*/ 38 h 68"/>
                  <a:gd name="T28" fmla="*/ 461 w 1136"/>
                  <a:gd name="T29" fmla="*/ 38 h 68"/>
                  <a:gd name="T30" fmla="*/ 495 w 1136"/>
                  <a:gd name="T31" fmla="*/ 38 h 68"/>
                  <a:gd name="T32" fmla="*/ 564 w 1136"/>
                  <a:gd name="T33" fmla="*/ 29 h 68"/>
                  <a:gd name="T34" fmla="*/ 589 w 1136"/>
                  <a:gd name="T35" fmla="*/ 29 h 68"/>
                  <a:gd name="T36" fmla="*/ 623 w 1136"/>
                  <a:gd name="T37" fmla="*/ 29 h 68"/>
                  <a:gd name="T38" fmla="*/ 649 w 1136"/>
                  <a:gd name="T39" fmla="*/ 19 h 68"/>
                  <a:gd name="T40" fmla="*/ 683 w 1136"/>
                  <a:gd name="T41" fmla="*/ 19 h 68"/>
                  <a:gd name="T42" fmla="*/ 708 w 1136"/>
                  <a:gd name="T43" fmla="*/ 19 h 68"/>
                  <a:gd name="T44" fmla="*/ 734 w 1136"/>
                  <a:gd name="T45" fmla="*/ 19 h 68"/>
                  <a:gd name="T46" fmla="*/ 803 w 1136"/>
                  <a:gd name="T47" fmla="*/ 10 h 68"/>
                  <a:gd name="T48" fmla="*/ 836 w 1136"/>
                  <a:gd name="T49" fmla="*/ 10 h 68"/>
                  <a:gd name="T50" fmla="*/ 870 w 1136"/>
                  <a:gd name="T51" fmla="*/ 0 h 68"/>
                  <a:gd name="T52" fmla="*/ 896 w 1136"/>
                  <a:gd name="T53" fmla="*/ 0 h 68"/>
                  <a:gd name="T54" fmla="*/ 922 w 1136"/>
                  <a:gd name="T55" fmla="*/ 0 h 68"/>
                  <a:gd name="T56" fmla="*/ 947 w 1136"/>
                  <a:gd name="T57" fmla="*/ 10 h 68"/>
                  <a:gd name="T58" fmla="*/ 998 w 1136"/>
                  <a:gd name="T59" fmla="*/ 19 h 68"/>
                  <a:gd name="T60" fmla="*/ 1024 w 1136"/>
                  <a:gd name="T61" fmla="*/ 29 h 68"/>
                  <a:gd name="T62" fmla="*/ 1050 w 1136"/>
                  <a:gd name="T63" fmla="*/ 38 h 68"/>
                  <a:gd name="T64" fmla="*/ 1075 w 1136"/>
                  <a:gd name="T65" fmla="*/ 48 h 68"/>
                  <a:gd name="T66" fmla="*/ 1101 w 1136"/>
                  <a:gd name="T67" fmla="*/ 58 h 68"/>
                  <a:gd name="T68" fmla="*/ 1135 w 1136"/>
                  <a:gd name="T69" fmla="*/ 67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68"/>
                  <a:gd name="T107" fmla="*/ 1136 w 1136"/>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68">
                    <a:moveTo>
                      <a:pt x="0" y="67"/>
                    </a:moveTo>
                    <a:lnTo>
                      <a:pt x="26" y="48"/>
                    </a:lnTo>
                    <a:lnTo>
                      <a:pt x="60" y="48"/>
                    </a:lnTo>
                    <a:lnTo>
                      <a:pt x="85" y="48"/>
                    </a:lnTo>
                    <a:lnTo>
                      <a:pt x="120" y="48"/>
                    </a:lnTo>
                    <a:lnTo>
                      <a:pt x="154" y="48"/>
                    </a:lnTo>
                    <a:lnTo>
                      <a:pt x="180" y="48"/>
                    </a:lnTo>
                    <a:lnTo>
                      <a:pt x="213" y="48"/>
                    </a:lnTo>
                    <a:lnTo>
                      <a:pt x="248" y="48"/>
                    </a:lnTo>
                    <a:lnTo>
                      <a:pt x="282" y="48"/>
                    </a:lnTo>
                    <a:lnTo>
                      <a:pt x="341" y="48"/>
                    </a:lnTo>
                    <a:lnTo>
                      <a:pt x="367" y="48"/>
                    </a:lnTo>
                    <a:lnTo>
                      <a:pt x="401" y="38"/>
                    </a:lnTo>
                    <a:lnTo>
                      <a:pt x="436" y="38"/>
                    </a:lnTo>
                    <a:lnTo>
                      <a:pt x="461" y="38"/>
                    </a:lnTo>
                    <a:lnTo>
                      <a:pt x="495" y="38"/>
                    </a:lnTo>
                    <a:lnTo>
                      <a:pt x="564" y="29"/>
                    </a:lnTo>
                    <a:lnTo>
                      <a:pt x="589" y="29"/>
                    </a:lnTo>
                    <a:lnTo>
                      <a:pt x="623" y="29"/>
                    </a:lnTo>
                    <a:lnTo>
                      <a:pt x="649" y="19"/>
                    </a:lnTo>
                    <a:lnTo>
                      <a:pt x="683" y="19"/>
                    </a:lnTo>
                    <a:lnTo>
                      <a:pt x="708" y="19"/>
                    </a:lnTo>
                    <a:lnTo>
                      <a:pt x="734" y="19"/>
                    </a:lnTo>
                    <a:lnTo>
                      <a:pt x="803" y="10"/>
                    </a:lnTo>
                    <a:lnTo>
                      <a:pt x="836" y="10"/>
                    </a:lnTo>
                    <a:lnTo>
                      <a:pt x="870" y="0"/>
                    </a:lnTo>
                    <a:lnTo>
                      <a:pt x="896" y="0"/>
                    </a:lnTo>
                    <a:lnTo>
                      <a:pt x="922" y="0"/>
                    </a:lnTo>
                    <a:lnTo>
                      <a:pt x="947" y="10"/>
                    </a:lnTo>
                    <a:lnTo>
                      <a:pt x="998" y="19"/>
                    </a:lnTo>
                    <a:lnTo>
                      <a:pt x="1024" y="29"/>
                    </a:lnTo>
                    <a:lnTo>
                      <a:pt x="1050" y="38"/>
                    </a:lnTo>
                    <a:lnTo>
                      <a:pt x="1075" y="48"/>
                    </a:lnTo>
                    <a:lnTo>
                      <a:pt x="1101" y="58"/>
                    </a:lnTo>
                    <a:lnTo>
                      <a:pt x="1135" y="67"/>
                    </a:lnTo>
                  </a:path>
                </a:pathLst>
              </a:custGeom>
              <a:solidFill>
                <a:srgbClr val="AD6900"/>
              </a:solidFill>
              <a:ln w="12700" cap="rnd" cmpd="sng">
                <a:solidFill>
                  <a:srgbClr val="A26100"/>
                </a:solidFill>
                <a:prstDash val="solid"/>
                <a:round/>
                <a:headEnd type="none" w="med" len="med"/>
                <a:tailEnd type="none" w="med" len="med"/>
              </a:ln>
            </p:spPr>
            <p:txBody>
              <a:bodyPr/>
              <a:lstStyle/>
              <a:p>
                <a:pPr defTabSz="342900"/>
                <a:endParaRPr lang="en-US" sz="1350">
                  <a:solidFill>
                    <a:prstClr val="black"/>
                  </a:solidFill>
                  <a:latin typeface="Trebuchet MS" panose="020B0603020202020204"/>
                </a:endParaRPr>
              </a:p>
            </p:txBody>
          </p:sp>
        </p:grpSp>
      </p:grpSp>
      <p:sp>
        <p:nvSpPr>
          <p:cNvPr id="8285" name="AutoShape 158">
            <a:extLst>
              <a:ext uri="{FF2B5EF4-FFF2-40B4-BE49-F238E27FC236}">
                <a16:creationId xmlns:a16="http://schemas.microsoft.com/office/drawing/2014/main" id="{3CFE3208-425B-48BB-AD90-BBD0932DE5D6}"/>
              </a:ext>
            </a:extLst>
          </p:cNvPr>
          <p:cNvSpPr>
            <a:spLocks noChangeArrowheads="1"/>
          </p:cNvSpPr>
          <p:nvPr/>
        </p:nvSpPr>
        <p:spPr bwMode="auto">
          <a:xfrm>
            <a:off x="463830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sp>
        <p:nvSpPr>
          <p:cNvPr id="8286" name="AutoShape 159">
            <a:extLst>
              <a:ext uri="{FF2B5EF4-FFF2-40B4-BE49-F238E27FC236}">
                <a16:creationId xmlns:a16="http://schemas.microsoft.com/office/drawing/2014/main" id="{DD817D3D-B407-479D-B3D0-67C35A09825E}"/>
              </a:ext>
            </a:extLst>
          </p:cNvPr>
          <p:cNvSpPr>
            <a:spLocks noChangeArrowheads="1"/>
          </p:cNvSpPr>
          <p:nvPr/>
        </p:nvSpPr>
        <p:spPr bwMode="auto">
          <a:xfrm>
            <a:off x="6981451" y="4522626"/>
            <a:ext cx="276225" cy="390525"/>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en-US" sz="2100">
              <a:solidFill>
                <a:prstClr val="black"/>
              </a:solidFill>
              <a:latin typeface="Times New Roman" panose="02020603050405020304" pitchFamily="18" charset="0"/>
            </a:endParaRPr>
          </a:p>
        </p:txBody>
      </p:sp>
      <p:grpSp>
        <p:nvGrpSpPr>
          <p:cNvPr id="16" name="Group 160">
            <a:extLst>
              <a:ext uri="{FF2B5EF4-FFF2-40B4-BE49-F238E27FC236}">
                <a16:creationId xmlns:a16="http://schemas.microsoft.com/office/drawing/2014/main" id="{FDE248A0-B217-4150-B424-E202130F0A7E}"/>
              </a:ext>
            </a:extLst>
          </p:cNvPr>
          <p:cNvGrpSpPr>
            <a:grpSpLocks/>
          </p:cNvGrpSpPr>
          <p:nvPr/>
        </p:nvGrpSpPr>
        <p:grpSpPr bwMode="auto">
          <a:xfrm>
            <a:off x="2528513" y="2380692"/>
            <a:ext cx="4137422" cy="2343150"/>
            <a:chOff x="1093" y="1644"/>
            <a:chExt cx="3475" cy="1968"/>
          </a:xfrm>
        </p:grpSpPr>
        <p:sp>
          <p:nvSpPr>
            <p:cNvPr id="8302" name="Arc 161">
              <a:extLst>
                <a:ext uri="{FF2B5EF4-FFF2-40B4-BE49-F238E27FC236}">
                  <a16:creationId xmlns:a16="http://schemas.microsoft.com/office/drawing/2014/main" id="{EED3E037-D911-4B5C-A5A0-4303FF1D872B}"/>
                </a:ext>
              </a:extLst>
            </p:cNvPr>
            <p:cNvSpPr>
              <a:spLocks/>
            </p:cNvSpPr>
            <p:nvPr/>
          </p:nvSpPr>
          <p:spPr bwMode="auto">
            <a:xfrm rot="10800000">
              <a:off x="4122" y="3207"/>
              <a:ext cx="445" cy="403"/>
            </a:xfrm>
            <a:custGeom>
              <a:avLst/>
              <a:gdLst>
                <a:gd name="T0" fmla="*/ 0 w 24779"/>
                <a:gd name="T1" fmla="*/ 0 h 21600"/>
                <a:gd name="T2" fmla="*/ 0 w 24779"/>
                <a:gd name="T3" fmla="*/ 0 h 21600"/>
                <a:gd name="T4" fmla="*/ 0 w 24779"/>
                <a:gd name="T5" fmla="*/ 0 h 21600"/>
                <a:gd name="T6" fmla="*/ 0 60000 65536"/>
                <a:gd name="T7" fmla="*/ 0 60000 65536"/>
                <a:gd name="T8" fmla="*/ 0 60000 65536"/>
                <a:gd name="T9" fmla="*/ 0 w 24779"/>
                <a:gd name="T10" fmla="*/ 0 h 21600"/>
                <a:gd name="T11" fmla="*/ 24779 w 24779"/>
                <a:gd name="T12" fmla="*/ 21600 h 21600"/>
              </a:gdLst>
              <a:ahLst/>
              <a:cxnLst>
                <a:cxn ang="T6">
                  <a:pos x="T0" y="T1"/>
                </a:cxn>
                <a:cxn ang="T7">
                  <a:pos x="T2" y="T3"/>
                </a:cxn>
                <a:cxn ang="T8">
                  <a:pos x="T4" y="T5"/>
                </a:cxn>
              </a:cxnLst>
              <a:rect l="T9" t="T10" r="T11" b="T12"/>
              <a:pathLst>
                <a:path w="24779" h="21600" fill="none" extrusionOk="0">
                  <a:moveTo>
                    <a:pt x="0" y="21546"/>
                  </a:moveTo>
                  <a:cubicBezTo>
                    <a:pt x="29" y="9637"/>
                    <a:pt x="9691" y="-1"/>
                    <a:pt x="21600" y="0"/>
                  </a:cubicBezTo>
                  <a:cubicBezTo>
                    <a:pt x="22664" y="0"/>
                    <a:pt x="23726" y="78"/>
                    <a:pt x="24778" y="235"/>
                  </a:cubicBezTo>
                </a:path>
                <a:path w="24779" h="21600" stroke="0" extrusionOk="0">
                  <a:moveTo>
                    <a:pt x="0" y="21546"/>
                  </a:moveTo>
                  <a:cubicBezTo>
                    <a:pt x="29" y="9637"/>
                    <a:pt x="9691" y="-1"/>
                    <a:pt x="21600" y="0"/>
                  </a:cubicBezTo>
                  <a:cubicBezTo>
                    <a:pt x="22664" y="0"/>
                    <a:pt x="23726" y="78"/>
                    <a:pt x="24778" y="235"/>
                  </a:cubicBezTo>
                  <a:lnTo>
                    <a:pt x="21600" y="21600"/>
                  </a:lnTo>
                  <a:lnTo>
                    <a:pt x="0" y="21546"/>
                  </a:lnTo>
                  <a:close/>
                </a:path>
              </a:pathLst>
            </a:custGeom>
            <a:noFill/>
            <a:ln w="12700" cap="rnd">
              <a:solidFill>
                <a:srgbClr val="000000"/>
              </a:solidFill>
              <a:round/>
              <a:headEnd/>
              <a:tailEnd type="triangle" w="lg" len="me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grpSp>
          <p:nvGrpSpPr>
            <p:cNvPr id="8303" name="Group 162">
              <a:extLst>
                <a:ext uri="{FF2B5EF4-FFF2-40B4-BE49-F238E27FC236}">
                  <a16:creationId xmlns:a16="http://schemas.microsoft.com/office/drawing/2014/main" id="{26DF11E4-DC60-4830-A0E0-05A1DE4F562C}"/>
                </a:ext>
              </a:extLst>
            </p:cNvPr>
            <p:cNvGrpSpPr>
              <a:grpSpLocks/>
            </p:cNvGrpSpPr>
            <p:nvPr/>
          </p:nvGrpSpPr>
          <p:grpSpPr bwMode="auto">
            <a:xfrm>
              <a:off x="1093" y="1644"/>
              <a:ext cx="3475" cy="1968"/>
              <a:chOff x="1093" y="1644"/>
              <a:chExt cx="3475" cy="1968"/>
            </a:xfrm>
          </p:grpSpPr>
          <p:grpSp>
            <p:nvGrpSpPr>
              <p:cNvPr id="8305" name="Group 164">
                <a:extLst>
                  <a:ext uri="{FF2B5EF4-FFF2-40B4-BE49-F238E27FC236}">
                    <a16:creationId xmlns:a16="http://schemas.microsoft.com/office/drawing/2014/main" id="{8DF20EFC-8D78-4B15-A92A-5E2B08C9FDDA}"/>
                  </a:ext>
                </a:extLst>
              </p:cNvPr>
              <p:cNvGrpSpPr>
                <a:grpSpLocks/>
              </p:cNvGrpSpPr>
              <p:nvPr/>
            </p:nvGrpSpPr>
            <p:grpSpPr bwMode="auto">
              <a:xfrm>
                <a:off x="1093" y="1644"/>
                <a:ext cx="3044" cy="2"/>
                <a:chOff x="1093" y="1644"/>
                <a:chExt cx="3044" cy="2"/>
              </a:xfrm>
            </p:grpSpPr>
            <p:sp>
              <p:nvSpPr>
                <p:cNvPr id="8313" name="Line 165">
                  <a:extLst>
                    <a:ext uri="{FF2B5EF4-FFF2-40B4-BE49-F238E27FC236}">
                      <a16:creationId xmlns:a16="http://schemas.microsoft.com/office/drawing/2014/main" id="{7EBC583F-C301-486E-989D-F98D65AAE265}"/>
                    </a:ext>
                  </a:extLst>
                </p:cNvPr>
                <p:cNvSpPr>
                  <a:spLocks noChangeShapeType="1"/>
                </p:cNvSpPr>
                <p:nvPr/>
              </p:nvSpPr>
              <p:spPr bwMode="auto">
                <a:xfrm flipH="1">
                  <a:off x="1093" y="1645"/>
                  <a:ext cx="1490" cy="1"/>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14" name="Line 166">
                  <a:extLst>
                    <a:ext uri="{FF2B5EF4-FFF2-40B4-BE49-F238E27FC236}">
                      <a16:creationId xmlns:a16="http://schemas.microsoft.com/office/drawing/2014/main" id="{48F15ACB-A45D-4427-9AA8-D0FB515AAF51}"/>
                    </a:ext>
                  </a:extLst>
                </p:cNvPr>
                <p:cNvSpPr>
                  <a:spLocks noChangeShapeType="1"/>
                </p:cNvSpPr>
                <p:nvPr/>
              </p:nvSpPr>
              <p:spPr bwMode="auto">
                <a:xfrm flipH="1">
                  <a:off x="2685" y="1644"/>
                  <a:ext cx="1452" cy="1"/>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grpSp>
            <p:nvGrpSpPr>
              <p:cNvPr id="8306" name="Group 167">
                <a:extLst>
                  <a:ext uri="{FF2B5EF4-FFF2-40B4-BE49-F238E27FC236}">
                    <a16:creationId xmlns:a16="http://schemas.microsoft.com/office/drawing/2014/main" id="{F12EFD65-C30A-4464-8C9D-215D0BBEB740}"/>
                  </a:ext>
                </a:extLst>
              </p:cNvPr>
              <p:cNvGrpSpPr>
                <a:grpSpLocks/>
              </p:cNvGrpSpPr>
              <p:nvPr/>
            </p:nvGrpSpPr>
            <p:grpSpPr bwMode="auto">
              <a:xfrm>
                <a:off x="1322" y="3611"/>
                <a:ext cx="2763" cy="1"/>
                <a:chOff x="1322" y="3611"/>
                <a:chExt cx="2763" cy="1"/>
              </a:xfrm>
            </p:grpSpPr>
            <p:sp>
              <p:nvSpPr>
                <p:cNvPr id="8311" name="Line 168">
                  <a:extLst>
                    <a:ext uri="{FF2B5EF4-FFF2-40B4-BE49-F238E27FC236}">
                      <a16:creationId xmlns:a16="http://schemas.microsoft.com/office/drawing/2014/main" id="{4DCECDB3-812A-49ED-A514-8D01ACA91A71}"/>
                    </a:ext>
                  </a:extLst>
                </p:cNvPr>
                <p:cNvSpPr>
                  <a:spLocks noChangeShapeType="1"/>
                </p:cNvSpPr>
                <p:nvPr/>
              </p:nvSpPr>
              <p:spPr bwMode="auto">
                <a:xfrm>
                  <a:off x="2628" y="3611"/>
                  <a:ext cx="1457" cy="1"/>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sp>
              <p:nvSpPr>
                <p:cNvPr id="8312" name="Line 169">
                  <a:extLst>
                    <a:ext uri="{FF2B5EF4-FFF2-40B4-BE49-F238E27FC236}">
                      <a16:creationId xmlns:a16="http://schemas.microsoft.com/office/drawing/2014/main" id="{C3D2669C-2891-4F4A-AF52-CEBB09AFBCF1}"/>
                    </a:ext>
                  </a:extLst>
                </p:cNvPr>
                <p:cNvSpPr>
                  <a:spLocks noChangeShapeType="1"/>
                </p:cNvSpPr>
                <p:nvPr/>
              </p:nvSpPr>
              <p:spPr bwMode="auto">
                <a:xfrm flipV="1">
                  <a:off x="1322" y="3611"/>
                  <a:ext cx="1173" cy="1"/>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grpSp>
            <p:nvGrpSpPr>
              <p:cNvPr id="8307" name="Group 170">
                <a:extLst>
                  <a:ext uri="{FF2B5EF4-FFF2-40B4-BE49-F238E27FC236}">
                    <a16:creationId xmlns:a16="http://schemas.microsoft.com/office/drawing/2014/main" id="{140B0C84-F1BA-4D37-8051-C7829E149CD5}"/>
                  </a:ext>
                </a:extLst>
              </p:cNvPr>
              <p:cNvGrpSpPr>
                <a:grpSpLocks/>
              </p:cNvGrpSpPr>
              <p:nvPr/>
            </p:nvGrpSpPr>
            <p:grpSpPr bwMode="auto">
              <a:xfrm>
                <a:off x="4316" y="1646"/>
                <a:ext cx="252" cy="910"/>
                <a:chOff x="4316" y="1646"/>
                <a:chExt cx="252" cy="910"/>
              </a:xfrm>
            </p:grpSpPr>
            <p:sp>
              <p:nvSpPr>
                <p:cNvPr id="8309" name="Arc 171">
                  <a:extLst>
                    <a:ext uri="{FF2B5EF4-FFF2-40B4-BE49-F238E27FC236}">
                      <a16:creationId xmlns:a16="http://schemas.microsoft.com/office/drawing/2014/main" id="{B45C89D5-895A-4EF6-8CDD-71CA06F5E15C}"/>
                    </a:ext>
                  </a:extLst>
                </p:cNvPr>
                <p:cNvSpPr>
                  <a:spLocks/>
                </p:cNvSpPr>
                <p:nvPr/>
              </p:nvSpPr>
              <p:spPr bwMode="auto">
                <a:xfrm>
                  <a:off x="4316" y="1646"/>
                  <a:ext cx="244" cy="409"/>
                </a:xfrm>
                <a:custGeom>
                  <a:avLst/>
                  <a:gdLst>
                    <a:gd name="T0" fmla="*/ 0 w 21689"/>
                    <a:gd name="T1" fmla="*/ 0 h 21600"/>
                    <a:gd name="T2" fmla="*/ 0 w 21689"/>
                    <a:gd name="T3" fmla="*/ 0 h 21600"/>
                    <a:gd name="T4" fmla="*/ 0 w 21689"/>
                    <a:gd name="T5" fmla="*/ 0 h 21600"/>
                    <a:gd name="T6" fmla="*/ 0 60000 65536"/>
                    <a:gd name="T7" fmla="*/ 0 60000 65536"/>
                    <a:gd name="T8" fmla="*/ 0 60000 65536"/>
                    <a:gd name="T9" fmla="*/ 0 w 21689"/>
                    <a:gd name="T10" fmla="*/ 0 h 21600"/>
                    <a:gd name="T11" fmla="*/ 21689 w 21689"/>
                    <a:gd name="T12" fmla="*/ 21600 h 21600"/>
                  </a:gdLst>
                  <a:ahLst/>
                  <a:cxnLst>
                    <a:cxn ang="T6">
                      <a:pos x="T0" y="T1"/>
                    </a:cxn>
                    <a:cxn ang="T7">
                      <a:pos x="T2" y="T3"/>
                    </a:cxn>
                    <a:cxn ang="T8">
                      <a:pos x="T4" y="T5"/>
                    </a:cxn>
                  </a:cxnLst>
                  <a:rect l="T9" t="T10" r="T11" b="T12"/>
                  <a:pathLst>
                    <a:path w="21689" h="21600" fill="none" extrusionOk="0">
                      <a:moveTo>
                        <a:pt x="0" y="0"/>
                      </a:moveTo>
                      <a:cubicBezTo>
                        <a:pt x="29" y="0"/>
                        <a:pt x="59" y="-1"/>
                        <a:pt x="89" y="0"/>
                      </a:cubicBezTo>
                      <a:cubicBezTo>
                        <a:pt x="12018" y="0"/>
                        <a:pt x="21689" y="9670"/>
                        <a:pt x="21689" y="21600"/>
                      </a:cubicBezTo>
                    </a:path>
                    <a:path w="21689" h="21600" stroke="0" extrusionOk="0">
                      <a:moveTo>
                        <a:pt x="0" y="0"/>
                      </a:moveTo>
                      <a:cubicBezTo>
                        <a:pt x="29" y="0"/>
                        <a:pt x="59" y="-1"/>
                        <a:pt x="89" y="0"/>
                      </a:cubicBezTo>
                      <a:cubicBezTo>
                        <a:pt x="12018" y="0"/>
                        <a:pt x="21689" y="9670"/>
                        <a:pt x="21689" y="21600"/>
                      </a:cubicBezTo>
                      <a:lnTo>
                        <a:pt x="89" y="21600"/>
                      </a:lnTo>
                      <a:lnTo>
                        <a:pt x="0" y="0"/>
                      </a:lnTo>
                      <a:close/>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310" name="Line 172">
                  <a:extLst>
                    <a:ext uri="{FF2B5EF4-FFF2-40B4-BE49-F238E27FC236}">
                      <a16:creationId xmlns:a16="http://schemas.microsoft.com/office/drawing/2014/main" id="{6B5C2C50-449E-473C-8625-CCC726F73131}"/>
                    </a:ext>
                  </a:extLst>
                </p:cNvPr>
                <p:cNvSpPr>
                  <a:spLocks noChangeShapeType="1"/>
                </p:cNvSpPr>
                <p:nvPr/>
              </p:nvSpPr>
              <p:spPr bwMode="auto">
                <a:xfrm>
                  <a:off x="4568" y="2076"/>
                  <a:ext cx="0" cy="48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sp>
            <p:nvSpPr>
              <p:cNvPr id="8308" name="Line 173">
                <a:extLst>
                  <a:ext uri="{FF2B5EF4-FFF2-40B4-BE49-F238E27FC236}">
                    <a16:creationId xmlns:a16="http://schemas.microsoft.com/office/drawing/2014/main" id="{EDD6313D-5C49-4D28-8D6C-EAF54A7456A2}"/>
                  </a:ext>
                </a:extLst>
              </p:cNvPr>
              <p:cNvSpPr>
                <a:spLocks noChangeShapeType="1"/>
              </p:cNvSpPr>
              <p:nvPr/>
            </p:nvSpPr>
            <p:spPr bwMode="auto">
              <a:xfrm flipV="1">
                <a:off x="4563" y="2686"/>
                <a:ext cx="0" cy="504"/>
              </a:xfrm>
              <a:prstGeom prst="line">
                <a:avLst/>
              </a:prstGeom>
              <a:noFill/>
              <a:ln w="12700">
                <a:solidFill>
                  <a:srgbClr val="000000"/>
                </a:solidFill>
                <a:round/>
                <a:headEnd/>
                <a:tailEnd type="none" w="lg" len="me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grpSp>
      <p:sp>
        <p:nvSpPr>
          <p:cNvPr id="1286318" name="AutoShape 174">
            <a:extLst>
              <a:ext uri="{FF2B5EF4-FFF2-40B4-BE49-F238E27FC236}">
                <a16:creationId xmlns:a16="http://schemas.microsoft.com/office/drawing/2014/main" id="{944F10B0-1464-4857-A7E6-D80F48714E9D}"/>
              </a:ext>
            </a:extLst>
          </p:cNvPr>
          <p:cNvSpPr>
            <a:spLocks noChangeArrowheads="1"/>
          </p:cNvSpPr>
          <p:nvPr/>
        </p:nvSpPr>
        <p:spPr bwMode="auto">
          <a:xfrm>
            <a:off x="6879058" y="2710496"/>
            <a:ext cx="663178" cy="659606"/>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342900"/>
            <a:endParaRPr lang="en-US" sz="1350">
              <a:solidFill>
                <a:prstClr val="black"/>
              </a:solidFill>
              <a:latin typeface="Trebuchet MS" panose="020B0603020202020204"/>
            </a:endParaRPr>
          </a:p>
        </p:txBody>
      </p:sp>
      <p:sp>
        <p:nvSpPr>
          <p:cNvPr id="1286319" name="Text Box 175">
            <a:extLst>
              <a:ext uri="{FF2B5EF4-FFF2-40B4-BE49-F238E27FC236}">
                <a16:creationId xmlns:a16="http://schemas.microsoft.com/office/drawing/2014/main" id="{135E8C68-F662-4466-890B-06D1E5D391B8}"/>
              </a:ext>
            </a:extLst>
          </p:cNvPr>
          <p:cNvSpPr txBox="1">
            <a:spLocks noChangeArrowheads="1"/>
          </p:cNvSpPr>
          <p:nvPr/>
        </p:nvSpPr>
        <p:spPr bwMode="auto">
          <a:xfrm>
            <a:off x="1679598" y="4515483"/>
            <a:ext cx="11560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None/>
            </a:pPr>
            <a:r>
              <a:rPr lang="en-US" altLang="en-US" sz="2100" b="1">
                <a:solidFill>
                  <a:srgbClr val="000000"/>
                </a:solidFill>
                <a:latin typeface="Times New Roman" panose="02020603050405020304" pitchFamily="18" charset="0"/>
              </a:rPr>
              <a:t>Cathode</a:t>
            </a:r>
            <a:endParaRPr lang="en-US" altLang="en-US" sz="2100" b="1">
              <a:solidFill>
                <a:prstClr val="black"/>
              </a:solidFill>
              <a:latin typeface="Times New Roman" panose="02020603050405020304" pitchFamily="18" charset="0"/>
            </a:endParaRPr>
          </a:p>
        </p:txBody>
      </p:sp>
      <p:grpSp>
        <p:nvGrpSpPr>
          <p:cNvPr id="8290" name="Group 176">
            <a:extLst>
              <a:ext uri="{FF2B5EF4-FFF2-40B4-BE49-F238E27FC236}">
                <a16:creationId xmlns:a16="http://schemas.microsoft.com/office/drawing/2014/main" id="{5C335D23-F07E-41B0-96AD-749950B00527}"/>
              </a:ext>
            </a:extLst>
          </p:cNvPr>
          <p:cNvGrpSpPr>
            <a:grpSpLocks/>
          </p:cNvGrpSpPr>
          <p:nvPr/>
        </p:nvGrpSpPr>
        <p:grpSpPr bwMode="auto">
          <a:xfrm>
            <a:off x="6806430" y="2209243"/>
            <a:ext cx="154781" cy="2707481"/>
            <a:chOff x="4686" y="1485"/>
            <a:chExt cx="130" cy="2274"/>
          </a:xfrm>
        </p:grpSpPr>
        <p:sp>
          <p:nvSpPr>
            <p:cNvPr id="8297" name="Arc 177">
              <a:extLst>
                <a:ext uri="{FF2B5EF4-FFF2-40B4-BE49-F238E27FC236}">
                  <a16:creationId xmlns:a16="http://schemas.microsoft.com/office/drawing/2014/main" id="{FFE7D6C4-8C77-40EB-BE30-BA931CA566D7}"/>
                </a:ext>
              </a:extLst>
            </p:cNvPr>
            <p:cNvSpPr>
              <a:spLocks/>
            </p:cNvSpPr>
            <p:nvPr/>
          </p:nvSpPr>
          <p:spPr bwMode="auto">
            <a:xfrm>
              <a:off x="4686" y="1485"/>
              <a:ext cx="128" cy="1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298" name="Arc 178">
              <a:extLst>
                <a:ext uri="{FF2B5EF4-FFF2-40B4-BE49-F238E27FC236}">
                  <a16:creationId xmlns:a16="http://schemas.microsoft.com/office/drawing/2014/main" id="{8C592B4F-DB13-4A75-A8D3-15EBAEADDAD6}"/>
                </a:ext>
              </a:extLst>
            </p:cNvPr>
            <p:cNvSpPr>
              <a:spLocks/>
            </p:cNvSpPr>
            <p:nvPr/>
          </p:nvSpPr>
          <p:spPr bwMode="auto">
            <a:xfrm rot="10800000">
              <a:off x="4688" y="1637"/>
              <a:ext cx="12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lnTo>
                    <a:pt x="0" y="21599"/>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299" name="Arc 179">
              <a:extLst>
                <a:ext uri="{FF2B5EF4-FFF2-40B4-BE49-F238E27FC236}">
                  <a16:creationId xmlns:a16="http://schemas.microsoft.com/office/drawing/2014/main" id="{0C8D483D-2E97-4138-9183-DC0E38F179B7}"/>
                </a:ext>
              </a:extLst>
            </p:cNvPr>
            <p:cNvSpPr>
              <a:spLocks/>
            </p:cNvSpPr>
            <p:nvPr/>
          </p:nvSpPr>
          <p:spPr bwMode="auto">
            <a:xfrm>
              <a:off x="4688" y="3454"/>
              <a:ext cx="128" cy="1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300" name="Arc 180">
              <a:extLst>
                <a:ext uri="{FF2B5EF4-FFF2-40B4-BE49-F238E27FC236}">
                  <a16:creationId xmlns:a16="http://schemas.microsoft.com/office/drawing/2014/main" id="{E86D9213-8A4A-41CC-B2C3-182CB13776C7}"/>
                </a:ext>
              </a:extLst>
            </p:cNvPr>
            <p:cNvSpPr>
              <a:spLocks/>
            </p:cNvSpPr>
            <p:nvPr/>
          </p:nvSpPr>
          <p:spPr bwMode="auto">
            <a:xfrm rot="10800000">
              <a:off x="4687" y="3604"/>
              <a:ext cx="12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lnTo>
                    <a:pt x="0" y="21599"/>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301" name="Line 181">
              <a:extLst>
                <a:ext uri="{FF2B5EF4-FFF2-40B4-BE49-F238E27FC236}">
                  <a16:creationId xmlns:a16="http://schemas.microsoft.com/office/drawing/2014/main" id="{F9AD7C21-123F-406E-BA2E-920F088DBAB7}"/>
                </a:ext>
              </a:extLst>
            </p:cNvPr>
            <p:cNvSpPr>
              <a:spLocks noChangeShapeType="1"/>
            </p:cNvSpPr>
            <p:nvPr/>
          </p:nvSpPr>
          <p:spPr bwMode="auto">
            <a:xfrm>
              <a:off x="4688" y="1785"/>
              <a:ext cx="0" cy="1676"/>
            </a:xfrm>
            <a:prstGeom prst="line">
              <a:avLst/>
            </a:prstGeom>
            <a:noFill/>
            <a:ln w="50800">
              <a:solidFill>
                <a:srgbClr val="4C5E6A"/>
              </a:solidFill>
              <a:round/>
              <a:headEnd/>
              <a:tailEnd/>
            </a:ln>
            <a:extLst>
              <a:ext uri="{909E8E84-426E-40DD-AFC4-6F175D3DCCD1}">
                <a14:hiddenFill xmlns:a14="http://schemas.microsoft.com/office/drawing/2010/main">
                  <a:noFill/>
                </a14:hiddenFill>
              </a:ext>
            </a:extLst>
          </p:spPr>
          <p:txBody>
            <a:bodyPr wrap="none" anchor="ctr"/>
            <a:lstStyle/>
            <a:p>
              <a:pPr defTabSz="342900"/>
              <a:endParaRPr lang="en-US" sz="1350">
                <a:solidFill>
                  <a:prstClr val="black"/>
                </a:solidFill>
                <a:latin typeface="Trebuchet MS" panose="020B0603020202020204"/>
              </a:endParaRPr>
            </a:p>
          </p:txBody>
        </p:sp>
      </p:grpSp>
      <p:sp>
        <p:nvSpPr>
          <p:cNvPr id="8291" name="Rectangle 182">
            <a:extLst>
              <a:ext uri="{FF2B5EF4-FFF2-40B4-BE49-F238E27FC236}">
                <a16:creationId xmlns:a16="http://schemas.microsoft.com/office/drawing/2014/main" id="{9E01533A-00EA-480F-A030-B4FA813E85EA}"/>
              </a:ext>
            </a:extLst>
          </p:cNvPr>
          <p:cNvSpPr>
            <a:spLocks noGrp="1" noChangeArrowheads="1"/>
          </p:cNvSpPr>
          <p:nvPr>
            <p:ph type="title"/>
          </p:nvPr>
        </p:nvSpPr>
        <p:spPr>
          <a:xfrm>
            <a:off x="1142031" y="-131405"/>
            <a:ext cx="7886700" cy="1325563"/>
          </a:xfrm>
        </p:spPr>
        <p:txBody>
          <a:bodyPr>
            <a:normAutofit/>
          </a:bodyPr>
          <a:lstStyle/>
          <a:p>
            <a:pPr eaLnBrk="1" hangingPunct="1"/>
            <a:r>
              <a:rPr lang="en-US" altLang="en-US" dirty="0">
                <a:solidFill>
                  <a:srgbClr val="006600"/>
                </a:solidFill>
              </a:rPr>
              <a:t>Corrosion Cell in Concrete</a:t>
            </a:r>
          </a:p>
        </p:txBody>
      </p:sp>
      <p:sp>
        <p:nvSpPr>
          <p:cNvPr id="8292" name="Freeform 183">
            <a:extLst>
              <a:ext uri="{FF2B5EF4-FFF2-40B4-BE49-F238E27FC236}">
                <a16:creationId xmlns:a16="http://schemas.microsoft.com/office/drawing/2014/main" id="{AE3849E0-4D5A-4931-A469-C746E5DBA0F2}"/>
              </a:ext>
            </a:extLst>
          </p:cNvPr>
          <p:cNvSpPr>
            <a:spLocks/>
          </p:cNvSpPr>
          <p:nvPr/>
        </p:nvSpPr>
        <p:spPr bwMode="auto">
          <a:xfrm>
            <a:off x="3676276" y="1365088"/>
            <a:ext cx="838200" cy="806054"/>
          </a:xfrm>
          <a:custGeom>
            <a:avLst/>
            <a:gdLst>
              <a:gd name="T0" fmla="*/ 0 w 704"/>
              <a:gd name="T1" fmla="*/ 2147483646 h 677"/>
              <a:gd name="T2" fmla="*/ 2147483646 w 704"/>
              <a:gd name="T3" fmla="*/ 0 h 677"/>
              <a:gd name="T4" fmla="*/ 0 60000 65536"/>
              <a:gd name="T5" fmla="*/ 0 60000 65536"/>
              <a:gd name="T6" fmla="*/ 0 w 704"/>
              <a:gd name="T7" fmla="*/ 0 h 677"/>
              <a:gd name="T8" fmla="*/ 704 w 704"/>
              <a:gd name="T9" fmla="*/ 677 h 677"/>
            </a:gdLst>
            <a:ahLst/>
            <a:cxnLst>
              <a:cxn ang="T4">
                <a:pos x="T0" y="T1"/>
              </a:cxn>
              <a:cxn ang="T5">
                <a:pos x="T2" y="T3"/>
              </a:cxn>
            </a:cxnLst>
            <a:rect l="T6" t="T7" r="T8" b="T9"/>
            <a:pathLst>
              <a:path w="704" h="677">
                <a:moveTo>
                  <a:pt x="0" y="677"/>
                </a:moveTo>
                <a:cubicBezTo>
                  <a:pt x="314" y="363"/>
                  <a:pt x="628" y="50"/>
                  <a:pt x="704"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342900"/>
            <a:endParaRPr lang="en-US" sz="1350">
              <a:solidFill>
                <a:prstClr val="black"/>
              </a:solidFill>
              <a:latin typeface="Trebuchet MS" panose="020B0603020202020204"/>
            </a:endParaRPr>
          </a:p>
        </p:txBody>
      </p:sp>
      <p:sp>
        <p:nvSpPr>
          <p:cNvPr id="8293" name="Freeform 184">
            <a:extLst>
              <a:ext uri="{FF2B5EF4-FFF2-40B4-BE49-F238E27FC236}">
                <a16:creationId xmlns:a16="http://schemas.microsoft.com/office/drawing/2014/main" id="{677E820C-9135-4B6C-9BD1-9581066FA51D}"/>
              </a:ext>
            </a:extLst>
          </p:cNvPr>
          <p:cNvSpPr>
            <a:spLocks/>
          </p:cNvSpPr>
          <p:nvPr/>
        </p:nvSpPr>
        <p:spPr bwMode="auto">
          <a:xfrm>
            <a:off x="1836761" y="1354374"/>
            <a:ext cx="522685" cy="816769"/>
          </a:xfrm>
          <a:custGeom>
            <a:avLst/>
            <a:gdLst>
              <a:gd name="T0" fmla="*/ 2147483646 w 439"/>
              <a:gd name="T1" fmla="*/ 2147483646 h 686"/>
              <a:gd name="T2" fmla="*/ 2147483646 w 439"/>
              <a:gd name="T3" fmla="*/ 2147483646 h 686"/>
              <a:gd name="T4" fmla="*/ 2147483646 w 439"/>
              <a:gd name="T5" fmla="*/ 2147483646 h 686"/>
              <a:gd name="T6" fmla="*/ 2147483646 w 439"/>
              <a:gd name="T7" fmla="*/ 2147483646 h 686"/>
              <a:gd name="T8" fmla="*/ 2147483646 w 439"/>
              <a:gd name="T9" fmla="*/ 2147483646 h 686"/>
              <a:gd name="T10" fmla="*/ 2147483646 w 439"/>
              <a:gd name="T11" fmla="*/ 2147483646 h 686"/>
              <a:gd name="T12" fmla="*/ 2147483646 w 439"/>
              <a:gd name="T13" fmla="*/ 2147483646 h 686"/>
              <a:gd name="T14" fmla="*/ 2147483646 w 439"/>
              <a:gd name="T15" fmla="*/ 2147483646 h 686"/>
              <a:gd name="T16" fmla="*/ 2147483646 w 439"/>
              <a:gd name="T17" fmla="*/ 2147483646 h 686"/>
              <a:gd name="T18" fmla="*/ 0 w 439"/>
              <a:gd name="T19" fmla="*/ 0 h 6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686"/>
              <a:gd name="T32" fmla="*/ 439 w 439"/>
              <a:gd name="T33" fmla="*/ 686 h 6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686">
                <a:moveTo>
                  <a:pt x="439" y="686"/>
                </a:moveTo>
                <a:cubicBezTo>
                  <a:pt x="429" y="654"/>
                  <a:pt x="410" y="623"/>
                  <a:pt x="393" y="594"/>
                </a:cubicBezTo>
                <a:cubicBezTo>
                  <a:pt x="382" y="575"/>
                  <a:pt x="377" y="547"/>
                  <a:pt x="357" y="540"/>
                </a:cubicBezTo>
                <a:cubicBezTo>
                  <a:pt x="339" y="534"/>
                  <a:pt x="302" y="521"/>
                  <a:pt x="302" y="521"/>
                </a:cubicBezTo>
                <a:cubicBezTo>
                  <a:pt x="254" y="453"/>
                  <a:pt x="222" y="448"/>
                  <a:pt x="137" y="439"/>
                </a:cubicBezTo>
                <a:cubicBezTo>
                  <a:pt x="117" y="379"/>
                  <a:pt x="127" y="318"/>
                  <a:pt x="91" y="265"/>
                </a:cubicBezTo>
                <a:cubicBezTo>
                  <a:pt x="73" y="210"/>
                  <a:pt x="98" y="174"/>
                  <a:pt x="46" y="137"/>
                </a:cubicBezTo>
                <a:cubicBezTo>
                  <a:pt x="24" y="73"/>
                  <a:pt x="33" y="100"/>
                  <a:pt x="18" y="55"/>
                </a:cubicBezTo>
                <a:cubicBezTo>
                  <a:pt x="15" y="46"/>
                  <a:pt x="12" y="37"/>
                  <a:pt x="9" y="28"/>
                </a:cubicBezTo>
                <a:cubicBezTo>
                  <a:pt x="6" y="19"/>
                  <a:pt x="0" y="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342900"/>
            <a:endParaRPr lang="en-US" sz="1350">
              <a:solidFill>
                <a:prstClr val="black"/>
              </a:solidFill>
              <a:latin typeface="Trebuchet MS" panose="020B0603020202020204"/>
            </a:endParaRPr>
          </a:p>
        </p:txBody>
      </p:sp>
      <p:grpSp>
        <p:nvGrpSpPr>
          <p:cNvPr id="22" name="Group 185">
            <a:extLst>
              <a:ext uri="{FF2B5EF4-FFF2-40B4-BE49-F238E27FC236}">
                <a16:creationId xmlns:a16="http://schemas.microsoft.com/office/drawing/2014/main" id="{35554E42-6D67-4D28-9F73-B9E9B9AC929A}"/>
              </a:ext>
            </a:extLst>
          </p:cNvPr>
          <p:cNvGrpSpPr>
            <a:grpSpLocks/>
          </p:cNvGrpSpPr>
          <p:nvPr/>
        </p:nvGrpSpPr>
        <p:grpSpPr bwMode="auto">
          <a:xfrm>
            <a:off x="1572441" y="1375805"/>
            <a:ext cx="3496866" cy="827484"/>
            <a:chOff x="290" y="1115"/>
            <a:chExt cx="2937" cy="695"/>
          </a:xfrm>
        </p:grpSpPr>
        <p:sp>
          <p:nvSpPr>
            <p:cNvPr id="8295" name="Freeform 186">
              <a:extLst>
                <a:ext uri="{FF2B5EF4-FFF2-40B4-BE49-F238E27FC236}">
                  <a16:creationId xmlns:a16="http://schemas.microsoft.com/office/drawing/2014/main" id="{B8AFCA71-2159-4B49-82ED-4B70B4DCE5C7}"/>
                </a:ext>
              </a:extLst>
            </p:cNvPr>
            <p:cNvSpPr>
              <a:spLocks/>
            </p:cNvSpPr>
            <p:nvPr/>
          </p:nvSpPr>
          <p:spPr bwMode="auto">
            <a:xfrm>
              <a:off x="2770" y="1115"/>
              <a:ext cx="457" cy="695"/>
            </a:xfrm>
            <a:custGeom>
              <a:avLst/>
              <a:gdLst>
                <a:gd name="T0" fmla="*/ 28 w 457"/>
                <a:gd name="T1" fmla="*/ 695 h 695"/>
                <a:gd name="T2" fmla="*/ 119 w 457"/>
                <a:gd name="T3" fmla="*/ 503 h 695"/>
                <a:gd name="T4" fmla="*/ 156 w 457"/>
                <a:gd name="T5" fmla="*/ 430 h 695"/>
                <a:gd name="T6" fmla="*/ 192 w 457"/>
                <a:gd name="T7" fmla="*/ 403 h 695"/>
                <a:gd name="T8" fmla="*/ 229 w 457"/>
                <a:gd name="T9" fmla="*/ 348 h 695"/>
                <a:gd name="T10" fmla="*/ 339 w 457"/>
                <a:gd name="T11" fmla="*/ 302 h 695"/>
                <a:gd name="T12" fmla="*/ 384 w 457"/>
                <a:gd name="T13" fmla="*/ 247 h 695"/>
                <a:gd name="T14" fmla="*/ 430 w 457"/>
                <a:gd name="T15" fmla="*/ 101 h 695"/>
                <a:gd name="T16" fmla="*/ 448 w 457"/>
                <a:gd name="T17" fmla="*/ 28 h 695"/>
                <a:gd name="T18" fmla="*/ 457 w 457"/>
                <a:gd name="T19" fmla="*/ 0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
                <a:gd name="T31" fmla="*/ 0 h 695"/>
                <a:gd name="T32" fmla="*/ 457 w 45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 h="695">
                  <a:moveTo>
                    <a:pt x="28" y="695"/>
                  </a:moveTo>
                  <a:cubicBezTo>
                    <a:pt x="37" y="554"/>
                    <a:pt x="0" y="526"/>
                    <a:pt x="119" y="503"/>
                  </a:cubicBezTo>
                  <a:cubicBezTo>
                    <a:pt x="135" y="453"/>
                    <a:pt x="125" y="455"/>
                    <a:pt x="156" y="430"/>
                  </a:cubicBezTo>
                  <a:cubicBezTo>
                    <a:pt x="168" y="421"/>
                    <a:pt x="182" y="414"/>
                    <a:pt x="192" y="403"/>
                  </a:cubicBezTo>
                  <a:cubicBezTo>
                    <a:pt x="207" y="386"/>
                    <a:pt x="208" y="355"/>
                    <a:pt x="229" y="348"/>
                  </a:cubicBezTo>
                  <a:cubicBezTo>
                    <a:pt x="271" y="334"/>
                    <a:pt x="302" y="325"/>
                    <a:pt x="339" y="302"/>
                  </a:cubicBezTo>
                  <a:cubicBezTo>
                    <a:pt x="353" y="283"/>
                    <a:pt x="374" y="268"/>
                    <a:pt x="384" y="247"/>
                  </a:cubicBezTo>
                  <a:cubicBezTo>
                    <a:pt x="404" y="206"/>
                    <a:pt x="415" y="146"/>
                    <a:pt x="430" y="101"/>
                  </a:cubicBezTo>
                  <a:cubicBezTo>
                    <a:pt x="450" y="41"/>
                    <a:pt x="427" y="113"/>
                    <a:pt x="448" y="28"/>
                  </a:cubicBezTo>
                  <a:cubicBezTo>
                    <a:pt x="450" y="18"/>
                    <a:pt x="457" y="0"/>
                    <a:pt x="457"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sp>
          <p:nvSpPr>
            <p:cNvPr id="8296" name="Freeform 187">
              <a:extLst>
                <a:ext uri="{FF2B5EF4-FFF2-40B4-BE49-F238E27FC236}">
                  <a16:creationId xmlns:a16="http://schemas.microsoft.com/office/drawing/2014/main" id="{D9ADAC02-2D21-4C28-98A3-01ADA3B35B27}"/>
                </a:ext>
              </a:extLst>
            </p:cNvPr>
            <p:cNvSpPr>
              <a:spLocks/>
            </p:cNvSpPr>
            <p:nvPr/>
          </p:nvSpPr>
          <p:spPr bwMode="auto">
            <a:xfrm rot="7109933">
              <a:off x="409" y="1129"/>
              <a:ext cx="457" cy="695"/>
            </a:xfrm>
            <a:custGeom>
              <a:avLst/>
              <a:gdLst>
                <a:gd name="T0" fmla="*/ 28 w 457"/>
                <a:gd name="T1" fmla="*/ 695 h 695"/>
                <a:gd name="T2" fmla="*/ 119 w 457"/>
                <a:gd name="T3" fmla="*/ 503 h 695"/>
                <a:gd name="T4" fmla="*/ 156 w 457"/>
                <a:gd name="T5" fmla="*/ 430 h 695"/>
                <a:gd name="T6" fmla="*/ 192 w 457"/>
                <a:gd name="T7" fmla="*/ 403 h 695"/>
                <a:gd name="T8" fmla="*/ 229 w 457"/>
                <a:gd name="T9" fmla="*/ 348 h 695"/>
                <a:gd name="T10" fmla="*/ 339 w 457"/>
                <a:gd name="T11" fmla="*/ 302 h 695"/>
                <a:gd name="T12" fmla="*/ 384 w 457"/>
                <a:gd name="T13" fmla="*/ 247 h 695"/>
                <a:gd name="T14" fmla="*/ 430 w 457"/>
                <a:gd name="T15" fmla="*/ 101 h 695"/>
                <a:gd name="T16" fmla="*/ 448 w 457"/>
                <a:gd name="T17" fmla="*/ 28 h 695"/>
                <a:gd name="T18" fmla="*/ 457 w 457"/>
                <a:gd name="T19" fmla="*/ 0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
                <a:gd name="T31" fmla="*/ 0 h 695"/>
                <a:gd name="T32" fmla="*/ 457 w 45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 h="695">
                  <a:moveTo>
                    <a:pt x="28" y="695"/>
                  </a:moveTo>
                  <a:cubicBezTo>
                    <a:pt x="37" y="554"/>
                    <a:pt x="0" y="526"/>
                    <a:pt x="119" y="503"/>
                  </a:cubicBezTo>
                  <a:cubicBezTo>
                    <a:pt x="135" y="453"/>
                    <a:pt x="125" y="455"/>
                    <a:pt x="156" y="430"/>
                  </a:cubicBezTo>
                  <a:cubicBezTo>
                    <a:pt x="168" y="421"/>
                    <a:pt x="182" y="414"/>
                    <a:pt x="192" y="403"/>
                  </a:cubicBezTo>
                  <a:cubicBezTo>
                    <a:pt x="207" y="386"/>
                    <a:pt x="208" y="355"/>
                    <a:pt x="229" y="348"/>
                  </a:cubicBezTo>
                  <a:cubicBezTo>
                    <a:pt x="271" y="334"/>
                    <a:pt x="302" y="325"/>
                    <a:pt x="339" y="302"/>
                  </a:cubicBezTo>
                  <a:cubicBezTo>
                    <a:pt x="353" y="283"/>
                    <a:pt x="374" y="268"/>
                    <a:pt x="384" y="247"/>
                  </a:cubicBezTo>
                  <a:cubicBezTo>
                    <a:pt x="404" y="206"/>
                    <a:pt x="415" y="146"/>
                    <a:pt x="430" y="101"/>
                  </a:cubicBezTo>
                  <a:cubicBezTo>
                    <a:pt x="450" y="41"/>
                    <a:pt x="427" y="113"/>
                    <a:pt x="448" y="28"/>
                  </a:cubicBezTo>
                  <a:cubicBezTo>
                    <a:pt x="450" y="18"/>
                    <a:pt x="457" y="0"/>
                    <a:pt x="457"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342900"/>
              <a:endParaRPr lang="en-US" sz="1350">
                <a:solidFill>
                  <a:prstClr val="black"/>
                </a:solidFill>
                <a:latin typeface="Trebuchet MS" panose="020B0603020202020204"/>
              </a:endParaRPr>
            </a:p>
          </p:txBody>
        </p:sp>
      </p:grpSp>
    </p:spTree>
    <p:extLst>
      <p:ext uri="{BB962C8B-B14F-4D97-AF65-F5344CB8AC3E}">
        <p14:creationId xmlns:p14="http://schemas.microsoft.com/office/powerpoint/2010/main" val="406111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100" fill="hold"/>
                                        <p:tgtEl>
                                          <p:spTgt spid="2"/>
                                        </p:tgtEl>
                                        <p:attrNameLst>
                                          <p:attrName>ppt_x</p:attrName>
                                        </p:attrNameLst>
                                      </p:cBhvr>
                                      <p:tavLst>
                                        <p:tav tm="0">
                                          <p:val>
                                            <p:strVal val="#ppt_x"/>
                                          </p:val>
                                        </p:tav>
                                        <p:tav tm="100000">
                                          <p:val>
                                            <p:strVal val="#ppt_x"/>
                                          </p:val>
                                        </p:tav>
                                      </p:tavLst>
                                    </p:anim>
                                    <p:anim calcmode="lin" valueType="num">
                                      <p:cBhvr additive="base">
                                        <p:cTn id="8" dur="21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286318"/>
                                        </p:tgtEl>
                                        <p:attrNameLst>
                                          <p:attrName>style.visibility</p:attrName>
                                        </p:attrNameLst>
                                      </p:cBhvr>
                                      <p:to>
                                        <p:strVal val="visible"/>
                                      </p:to>
                                    </p:set>
                                    <p:animEffect transition="in" filter="box(in)">
                                      <p:cBhvr>
                                        <p:cTn id="13" dur="500"/>
                                        <p:tgtEl>
                                          <p:spTgt spid="12863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86280"/>
                                        </p:tgtEl>
                                        <p:attrNameLst>
                                          <p:attrName>style.visibility</p:attrName>
                                        </p:attrNameLst>
                                      </p:cBhvr>
                                      <p:to>
                                        <p:strVal val="visible"/>
                                      </p:to>
                                    </p:set>
                                    <p:animEffect transition="in" filter="randombar(horizontal)">
                                      <p:cBhvr>
                                        <p:cTn id="18" dur="500"/>
                                        <p:tgtEl>
                                          <p:spTgt spid="128628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86319"/>
                                        </p:tgtEl>
                                        <p:attrNameLst>
                                          <p:attrName>style.visibility</p:attrName>
                                        </p:attrNameLst>
                                      </p:cBhvr>
                                      <p:to>
                                        <p:strVal val="visible"/>
                                      </p:to>
                                    </p:set>
                                    <p:animEffect transition="in" filter="randombar(horizontal)">
                                      <p:cBhvr>
                                        <p:cTn id="31" dur="500"/>
                                        <p:tgtEl>
                                          <p:spTgt spid="12863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ssolv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280" grpId="0" autoUpdateAnimBg="0"/>
      <p:bldP spid="1286319" grpId="0" autoUpdateAnimBg="0"/>
    </p:bld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5317A91-48A4-8844-8FDB-B24019427DE6}" vid="{82BEA6C4-5A3B-F741-A329-AA672CEBD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Powerpoint Template (Standard) - VCL - LOGO (2018-09-05) Form A Rev00</Template>
  <TotalTime>7731</TotalTime>
  <Words>1473</Words>
  <Application>Microsoft Office PowerPoint</Application>
  <PresentationFormat>On-screen Show (4:3)</PresentationFormat>
  <Paragraphs>288</Paragraphs>
  <Slides>50</Slides>
  <Notes>33</Notes>
  <HiddenSlides>2</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8" baseType="lpstr">
      <vt:lpstr>Arial</vt:lpstr>
      <vt:lpstr>Calibri</vt:lpstr>
      <vt:lpstr>Calibri Regular</vt:lpstr>
      <vt:lpstr>Times New Roman</vt:lpstr>
      <vt:lpstr>Trebuchet MS</vt:lpstr>
      <vt:lpstr>Wingdings</vt:lpstr>
      <vt:lpstr>Office Theme</vt:lpstr>
      <vt:lpstr>Clip</vt:lpstr>
      <vt:lpstr>Evaluation and Protection of Reinforced Concrete Structures</vt:lpstr>
      <vt:lpstr>Presentation Outline</vt:lpstr>
      <vt:lpstr>Corrosion is the #1 cause of concrete failure</vt:lpstr>
      <vt:lpstr>PowerPoint Presentation</vt:lpstr>
      <vt:lpstr> What is Concrete?</vt:lpstr>
      <vt:lpstr>Why Concrete Protects Against Corrosion</vt:lpstr>
      <vt:lpstr>Why Steel in Concrete Corrodes?</vt:lpstr>
      <vt:lpstr>Corrosion Process</vt:lpstr>
      <vt:lpstr>Corrosion Cell in Concrete</vt:lpstr>
      <vt:lpstr>PowerPoint Presentation</vt:lpstr>
      <vt:lpstr>PowerPoint Presentation</vt:lpstr>
      <vt:lpstr>Concrete Testing and Analysis</vt:lpstr>
      <vt:lpstr>Visual Inspection</vt:lpstr>
      <vt:lpstr>Delamination Survey</vt:lpstr>
      <vt:lpstr>Chloride Profile Depth of Chlorides</vt:lpstr>
      <vt:lpstr>pH Testing</vt:lpstr>
      <vt:lpstr>Ground Penetrating Radar (GPR)</vt:lpstr>
      <vt:lpstr>Cover Depth Survey</vt:lpstr>
      <vt:lpstr>Rebar Continuity</vt:lpstr>
      <vt:lpstr>Corrosion Potentials</vt:lpstr>
      <vt:lpstr>Selecting the Right Solution</vt:lpstr>
      <vt:lpstr>Concrete Patch Repair</vt:lpstr>
      <vt:lpstr>Few Years Later</vt:lpstr>
      <vt:lpstr>Patch Accelerated Corrosion</vt:lpstr>
      <vt:lpstr>PowerPoint Presentation</vt:lpstr>
      <vt:lpstr>Installed Galvanic Anode</vt:lpstr>
      <vt:lpstr>PowerPoint Presentation</vt:lpstr>
      <vt:lpstr>Discrete Anodes Protection  (Typically for Halo Effect)</vt:lpstr>
      <vt:lpstr>Type 2 – Drilled in Anodes</vt:lpstr>
      <vt:lpstr>PowerPoint Presentation</vt:lpstr>
      <vt:lpstr>PowerPoint Presentation</vt:lpstr>
      <vt:lpstr>PowerPoint Presentation</vt:lpstr>
      <vt:lpstr>PowerPoint Presentation</vt:lpstr>
      <vt:lpstr>Distributed Anodes Protection</vt:lpstr>
      <vt:lpstr>Distributed Galvanic Anodes</vt:lpstr>
      <vt:lpstr>PowerPoint Presentation</vt:lpstr>
      <vt:lpstr>PowerPoint Presentation</vt:lpstr>
      <vt:lpstr>Arc Sprayed Zinc Anode</vt:lpstr>
      <vt:lpstr>Arc Sprayed – Surface Applied Zinc</vt:lpstr>
      <vt:lpstr>Arc Sprayed Zinc Anode</vt:lpstr>
      <vt:lpstr>ICCP System – DC Powered</vt:lpstr>
      <vt:lpstr>ICCP System – DC Powered</vt:lpstr>
      <vt:lpstr>Hybrid Anode Technology</vt:lpstr>
      <vt:lpstr>PowerPoint Presentation</vt:lpstr>
      <vt:lpstr>PowerPoint Presentation</vt:lpstr>
      <vt:lpstr>PowerPoint Presentation</vt:lpstr>
      <vt:lpstr>Hybrid Anode -Data</vt:lpstr>
      <vt:lpstr>Corrosion Monitoring / Evaluation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Vector Corrosion Technologies – Fusion Technologies</dc:title>
  <dc:creator>Lisa Viker</dc:creator>
  <cp:lastModifiedBy>Choder</cp:lastModifiedBy>
  <cp:revision>88</cp:revision>
  <dcterms:created xsi:type="dcterms:W3CDTF">2019-01-29T18:33:11Z</dcterms:created>
  <dcterms:modified xsi:type="dcterms:W3CDTF">2019-08-16T14:00:33Z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12292236</vt:lpwstr>
  </property>
  <property fmtid="{D5CDD505-2E9C-101B-9397-08002B2CF9AE}" pid="3" name="NXPowerLiteSettings">
    <vt:lpwstr>C700052003A000</vt:lpwstr>
  </property>
  <property fmtid="{D5CDD505-2E9C-101B-9397-08002B2CF9AE}" pid="4" name="NXPowerLiteVersion">
    <vt:lpwstr>D8.0.4</vt:lpwstr>
  </property>
</Properties>
</file>